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media/image57.png" ContentType="image/png"/>
  <Override PartName="/ppt/media/image28.jpeg" ContentType="image/jpeg"/>
  <Override PartName="/ppt/media/image1.png" ContentType="image/png"/>
  <Override PartName="/ppt/media/image58.png" ContentType="image/png"/>
  <Override PartName="/ppt/media/image2.png" ContentType="image/png"/>
  <Override PartName="/ppt/media/image59.png" ContentType="image/png"/>
  <Override PartName="/ppt/media/image17.jpeg" ContentType="image/jpe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75.png" ContentType="image/png"/>
  <Override PartName="/ppt/media/image9.png" ContentType="image/png"/>
  <Override PartName="/ppt/media/image10.png" ContentType="image/png"/>
  <Override PartName="/ppt/media/image29.jpeg" ContentType="image/jpeg"/>
  <Override PartName="/ppt/media/image66.png" ContentType="image/png"/>
  <Override PartName="/ppt/media/image11.jpeg" ContentType="image/jpeg"/>
  <Override PartName="/ppt/media/image76.png" ContentType="image/png"/>
  <Override PartName="/ppt/media/image12.jpeg" ContentType="image/jpeg"/>
  <Override PartName="/ppt/media/image86.png" ContentType="image/png"/>
  <Override PartName="/ppt/media/image13.jpeg" ContentType="image/jpeg"/>
  <Override PartName="/ppt/media/image14.jpeg" ContentType="image/jpeg"/>
  <Override PartName="/ppt/media/image15.jpeg" ContentType="image/jpeg"/>
  <Override PartName="/ppt/media/image39.png" ContentType="image/png"/>
  <Override PartName="/ppt/media/image16.png" ContentType="image/png"/>
  <Override PartName="/ppt/media/image18.jpeg" ContentType="image/jpeg"/>
  <Override PartName="/ppt/media/image19.jpeg" ContentType="image/jpeg"/>
  <Override PartName="/ppt/media/image22.png" ContentType="image/png"/>
  <Override PartName="/ppt/media/image20.png" ContentType="image/png"/>
  <Override PartName="/ppt/media/image21.png" ContentType="image/png"/>
  <Override PartName="/ppt/media/image23.png" ContentType="image/png"/>
  <Override PartName="/ppt/media/image24.png" ContentType="image/png"/>
  <Override PartName="/ppt/media/image25.png" ContentType="image/png"/>
  <Override PartName="/ppt/media/image26.jpeg" ContentType="image/jpeg"/>
  <Override PartName="/ppt/media/image37.png" ContentType="image/png"/>
  <Override PartName="/ppt/media/image27.jpeg" ContentType="image/jpeg"/>
  <Override PartName="/ppt/media/image47.png" ContentType="image/png"/>
  <Override PartName="/ppt/media/image30.png" ContentType="image/png"/>
  <Override PartName="/ppt/media/image31.jpeg" ContentType="image/jpeg"/>
  <Override PartName="/ppt/media/image42.png" ContentType="image/png"/>
  <Override PartName="/ppt/media/image32.jpeg" ContentType="image/jpeg"/>
  <Override PartName="/ppt/media/image5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8.png" ContentType="image/png"/>
  <Override PartName="/ppt/media/image40.png" ContentType="image/png"/>
  <Override PartName="/ppt/media/image41.png" ContentType="image/png"/>
  <Override PartName="/ppt/media/image43.png" ContentType="image/png"/>
  <Override PartName="/ppt/media/image44.png" ContentType="image/png"/>
  <Override PartName="/ppt/media/image45.png" ContentType="image/png"/>
  <Override PartName="/ppt/media/image46.png" ContentType="image/png"/>
  <Override PartName="/ppt/media/image48.png" ContentType="image/png"/>
  <Override PartName="/ppt/media/image49.png" ContentType="image/png"/>
  <Override PartName="/ppt/media/image50.png" ContentType="image/png"/>
  <Override PartName="/ppt/media/image51.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7.png" ContentType="image/png"/>
  <Override PartName="/ppt/media/image68.png" ContentType="image/png"/>
  <Override PartName="/ppt/media/image69.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8288000" cy="10287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CC47F788-F3BA-427D-AA4D-DE1BB07000F3}"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1B80B17-47BC-4D1A-972B-16EAD6ED03AC}" type="slidenum">
              <a:t>&lt;#&gt;</a:t>
            </a:fld>
          </a:p>
        </p:txBody>
      </p:sp>
      <p:sp>
        <p:nvSpPr>
          <p:cNvPr id="7" name="PlaceHolder 6"/>
          <p:cNvSpPr>
            <a:spLocks noGrp="1"/>
          </p:cNvSpPr>
          <p:nvPr>
            <p:ph type="dt" idx="1"/>
          </p:nvPr>
        </p:nvSpPr>
        <p:spPr/>
        <p:txBody>
          <a:bodyPr/>
          <a:p>
            <a:r>
              <a:rPr lang="ru-R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F41B6971-0453-4CF7-9340-BAA03B9E6733}" type="slidenum">
              <a:t>&lt;#&gt;</a:t>
            </a:fld>
          </a:p>
        </p:txBody>
      </p:sp>
      <p:sp>
        <p:nvSpPr>
          <p:cNvPr id="9" name="PlaceHolder 8"/>
          <p:cNvSpPr>
            <a:spLocks noGrp="1"/>
          </p:cNvSpPr>
          <p:nvPr>
            <p:ph type="dt" idx="1"/>
          </p:nvPr>
        </p:nvSpPr>
        <p:spPr/>
        <p:txBody>
          <a:bodyPr/>
          <a:p>
            <a:r>
              <a:rPr lang="ru-RU"/>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2B62181A-67B4-4D95-AD9C-40736128E378}" type="slidenum">
              <a:t>&lt;#&gt;</a:t>
            </a:fld>
          </a:p>
        </p:txBody>
      </p:sp>
      <p:sp>
        <p:nvSpPr>
          <p:cNvPr id="11" name="PlaceHolder 10"/>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8CA460E-F039-4FB2-8663-DAA8A2C5B03B}" type="slidenum">
              <a:t>&lt;#&gt;</a:t>
            </a:fld>
          </a:p>
        </p:txBody>
      </p:sp>
      <p:sp>
        <p:nvSpPr>
          <p:cNvPr id="6" name="PlaceHolder 5"/>
          <p:cNvSpPr>
            <a:spLocks noGrp="1"/>
          </p:cNvSpPr>
          <p:nvPr>
            <p:ph type="dt" idx="1"/>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D24AB96-5B1B-47AB-81FE-7353FFEBF3AB}" type="slidenum">
              <a:t>&lt;#&gt;</a:t>
            </a:fld>
          </a:p>
        </p:txBody>
      </p:sp>
      <p:sp>
        <p:nvSpPr>
          <p:cNvPr id="6" name="PlaceHolder 5"/>
          <p:cNvSpPr>
            <a:spLocks noGrp="1"/>
          </p:cNvSpPr>
          <p:nvPr>
            <p:ph type="dt" idx="1"/>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C475892-6F3D-4978-86A3-26A5A5920368}" type="slidenum">
              <a:t>&lt;#&gt;</a:t>
            </a:fld>
          </a:p>
        </p:txBody>
      </p:sp>
      <p:sp>
        <p:nvSpPr>
          <p:cNvPr id="7" name="PlaceHolder 6"/>
          <p:cNvSpPr>
            <a:spLocks noGrp="1"/>
          </p:cNvSpPr>
          <p:nvPr>
            <p:ph type="dt" idx="1"/>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61CF055-C9FD-4C91-8973-C2DFA969719B}" type="slidenum">
              <a:t>&lt;#&gt;</a:t>
            </a:fld>
          </a:p>
        </p:txBody>
      </p:sp>
      <p:sp>
        <p:nvSpPr>
          <p:cNvPr id="5" name="PlaceHolder 4"/>
          <p:cNvSpPr>
            <a:spLocks noGrp="1"/>
          </p:cNvSpPr>
          <p:nvPr>
            <p:ph type="dt" idx="1"/>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F4D5C0FC-9DD1-4E33-B6AD-154801140069}" type="slidenum">
              <a:t>&lt;#&gt;</a:t>
            </a:fld>
          </a:p>
        </p:txBody>
      </p:sp>
      <p:sp>
        <p:nvSpPr>
          <p:cNvPr id="5" name="PlaceHolder 4"/>
          <p:cNvSpPr>
            <a:spLocks noGrp="1"/>
          </p:cNvSpPr>
          <p:nvPr>
            <p:ph type="dt" idx="1"/>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967F9CE-A54A-40FA-B668-B719127B30F8}" type="slidenum">
              <a:t>&lt;#&gt;</a:t>
            </a:fld>
          </a:p>
        </p:txBody>
      </p:sp>
      <p:sp>
        <p:nvSpPr>
          <p:cNvPr id="8" name="PlaceHolder 7"/>
          <p:cNvSpPr>
            <a:spLocks noGrp="1"/>
          </p:cNvSpPr>
          <p:nvPr>
            <p:ph type="dt" idx="1"/>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1032937-51A0-4D01-9EDE-7D5DDBEA05E8}" type="slidenum">
              <a:t>&lt;#&gt;</a:t>
            </a:fld>
          </a:p>
        </p:txBody>
      </p:sp>
      <p:sp>
        <p:nvSpPr>
          <p:cNvPr id="8" name="PlaceHolder 7"/>
          <p:cNvSpPr>
            <a:spLocks noGrp="1"/>
          </p:cNvSpPr>
          <p:nvPr>
            <p:ph type="dt" idx="1"/>
          </p:nvPr>
        </p:nvSpPr>
        <p:spPr/>
        <p:txBody>
          <a:bodyPr/>
          <a:p>
            <a:r>
              <a:rPr lang="ru-R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07C2986-4F76-40D7-91AC-432A18D35522}" type="slidenum">
              <a:t>&lt;#&gt;</a:t>
            </a:fld>
          </a:p>
        </p:txBody>
      </p:sp>
      <p:sp>
        <p:nvSpPr>
          <p:cNvPr id="8" name="PlaceHolder 7"/>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a:lnSpc>
                <a:spcPct val="100000"/>
              </a:lnSpc>
              <a:buNone/>
              <a:defRPr b="0" lang="en-US" sz="1200" spc="-1" strike="noStrike">
                <a:solidFill>
                  <a:srgbClr val="8b8b8b"/>
                </a:solidFill>
                <a:latin typeface="Calibri"/>
              </a:defRPr>
            </a:lvl1pPr>
          </a:lstStyle>
          <a:p>
            <a:pPr>
              <a:lnSpc>
                <a:spcPct val="100000"/>
              </a:lnSpc>
              <a:buNone/>
            </a:pPr>
            <a:r>
              <a:rPr b="0" lang="en-US" sz="1200" spc="-1" strike="noStrike">
                <a:solidFill>
                  <a:srgbClr val="8b8b8b"/>
                </a:solidFill>
                <a:latin typeface="Calibri"/>
              </a:rPr>
              <a:t>&lt;date/time&gt;</a:t>
            </a:r>
            <a:endParaRPr b="0" lang="ru-RU" sz="1200" spc="-1" strike="noStrike">
              <a:latin typeface="Times New Roman"/>
            </a:endParaRPr>
          </a:p>
        </p:txBody>
      </p:sp>
      <p:sp>
        <p:nvSpPr>
          <p:cNvPr id="1"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algn="ctr">
              <a:buNone/>
              <a:defRPr b="0" lang="ru-RU" sz="1400" spc="-1" strike="noStrike">
                <a:latin typeface="Times New Roman"/>
              </a:defRPr>
            </a:lvl1pPr>
          </a:lstStyle>
          <a:p>
            <a:pPr algn="ctr">
              <a:buNone/>
            </a:pPr>
            <a:r>
              <a:rPr b="0" lang="ru-RU" sz="1400" spc="-1" strike="noStrike">
                <a:latin typeface="Times New Roman"/>
              </a:rPr>
              <a:t>&lt;footer&gt;</a:t>
            </a:r>
            <a:endParaRPr b="0" lang="ru-RU" sz="1400" spc="-1" strike="noStrike">
              <a:latin typeface="Times New Roman"/>
            </a:endParaRP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37A04E3C-E2FB-4678-AAA1-C36B12398E7E}" type="slidenum">
              <a:rPr b="0" lang="en-US" sz="1200" spc="-1" strike="noStrike">
                <a:solidFill>
                  <a:srgbClr val="8b8b8b"/>
                </a:solidFill>
                <a:latin typeface="Calibri"/>
              </a:rPr>
              <a:t>&lt;number&gt;</a:t>
            </a:fld>
            <a:endParaRPr b="0" lang="ru-RU" sz="1200" spc="-1" strike="noStrike">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png"/><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image" Target="../media/image81.png"/><Relationship Id="rId4"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86.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png"/><Relationship Id="rId10" Type="http://schemas.openxmlformats.org/officeDocument/2006/relationships/image" Target="../media/image17.jpeg"/><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png"/><Relationship Id="rId1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41" name="Freeform 2"/>
          <p:cNvSpPr/>
          <p:nvPr/>
        </p:nvSpPr>
        <p:spPr>
          <a:xfrm>
            <a:off x="-2869200" y="-2036160"/>
            <a:ext cx="9640080" cy="11650680"/>
          </a:xfrm>
          <a:custGeom>
            <a:avLst/>
            <a:gdLst/>
            <a:ahLst/>
            <a:rect l="l" t="t" r="r" b="b"/>
            <a:pathLst>
              <a:path w="9640614" h="11650999">
                <a:moveTo>
                  <a:pt x="0" y="0"/>
                </a:moveTo>
                <a:lnTo>
                  <a:pt x="9640615" y="0"/>
                </a:lnTo>
                <a:lnTo>
                  <a:pt x="9640615" y="11650999"/>
                </a:lnTo>
                <a:lnTo>
                  <a:pt x="0" y="11650999"/>
                </a:lnTo>
                <a:lnTo>
                  <a:pt x="0" y="0"/>
                </a:lnTo>
                <a:close/>
              </a:path>
            </a:pathLst>
          </a:custGeom>
          <a:blipFill rotWithShape="0">
            <a:blip r:embed="rId1"/>
            <a:srcRect/>
            <a:stretch/>
          </a:blipFill>
          <a:ln w="0">
            <a:noFill/>
          </a:ln>
        </p:spPr>
        <p:style>
          <a:lnRef idx="0"/>
          <a:fillRef idx="0"/>
          <a:effectRef idx="0"/>
          <a:fontRef idx="minor"/>
        </p:style>
      </p:sp>
      <p:sp>
        <p:nvSpPr>
          <p:cNvPr id="42" name="Freeform 3"/>
          <p:cNvSpPr/>
          <p:nvPr/>
        </p:nvSpPr>
        <p:spPr>
          <a:xfrm>
            <a:off x="11039400" y="-1039320"/>
            <a:ext cx="2986200" cy="3824640"/>
          </a:xfrm>
          <a:custGeom>
            <a:avLst/>
            <a:gdLst/>
            <a:ahLst/>
            <a:rect l="l" t="t" r="r" b="b"/>
            <a:pathLst>
              <a:path w="2986526" h="3825173">
                <a:moveTo>
                  <a:pt x="0" y="0"/>
                </a:moveTo>
                <a:lnTo>
                  <a:pt x="2986525" y="0"/>
                </a:lnTo>
                <a:lnTo>
                  <a:pt x="2986525" y="3825173"/>
                </a:lnTo>
                <a:lnTo>
                  <a:pt x="0" y="3825173"/>
                </a:lnTo>
                <a:lnTo>
                  <a:pt x="0" y="0"/>
                </a:lnTo>
                <a:close/>
              </a:path>
            </a:pathLst>
          </a:custGeom>
          <a:blipFill rotWithShape="0">
            <a:blip r:embed="rId2"/>
            <a:srcRect/>
            <a:stretch/>
          </a:blipFill>
          <a:ln w="0">
            <a:noFill/>
          </a:ln>
        </p:spPr>
        <p:style>
          <a:lnRef idx="0"/>
          <a:fillRef idx="0"/>
          <a:effectRef idx="0"/>
          <a:fontRef idx="minor"/>
        </p:style>
      </p:sp>
      <p:sp>
        <p:nvSpPr>
          <p:cNvPr id="43" name="Freeform 4"/>
          <p:cNvSpPr/>
          <p:nvPr/>
        </p:nvSpPr>
        <p:spPr>
          <a:xfrm>
            <a:off x="13464000" y="5316840"/>
            <a:ext cx="5469480" cy="6598440"/>
          </a:xfrm>
          <a:custGeom>
            <a:avLst/>
            <a:gdLst/>
            <a:ahLst/>
            <a:rect l="l" t="t" r="r" b="b"/>
            <a:pathLst>
              <a:path w="5469741" h="6598758">
                <a:moveTo>
                  <a:pt x="0" y="0"/>
                </a:moveTo>
                <a:lnTo>
                  <a:pt x="5469741" y="0"/>
                </a:lnTo>
                <a:lnTo>
                  <a:pt x="5469741" y="6598758"/>
                </a:lnTo>
                <a:lnTo>
                  <a:pt x="0" y="6598758"/>
                </a:lnTo>
                <a:lnTo>
                  <a:pt x="0" y="0"/>
                </a:lnTo>
                <a:close/>
              </a:path>
            </a:pathLst>
          </a:custGeom>
          <a:blipFill rotWithShape="0">
            <a:blip r:embed="rId3"/>
            <a:srcRect/>
            <a:stretch/>
          </a:blipFill>
          <a:ln w="0">
            <a:noFill/>
          </a:ln>
        </p:spPr>
        <p:style>
          <a:lnRef idx="0"/>
          <a:fillRef idx="0"/>
          <a:effectRef idx="0"/>
          <a:fontRef idx="minor"/>
        </p:style>
      </p:sp>
      <p:sp>
        <p:nvSpPr>
          <p:cNvPr id="44" name="Freeform 5"/>
          <p:cNvSpPr/>
          <p:nvPr/>
        </p:nvSpPr>
        <p:spPr>
          <a:xfrm>
            <a:off x="1028880" y="3328560"/>
            <a:ext cx="11105640" cy="4266720"/>
          </a:xfrm>
          <a:custGeom>
            <a:avLst/>
            <a:gdLst/>
            <a:ahLst/>
            <a:rect l="l" t="t" r="r" b="b"/>
            <a:pathLst>
              <a:path w="11106150" h="4267200">
                <a:moveTo>
                  <a:pt x="0" y="0"/>
                </a:moveTo>
                <a:lnTo>
                  <a:pt x="11106150" y="0"/>
                </a:lnTo>
                <a:lnTo>
                  <a:pt x="11106150" y="4267200"/>
                </a:lnTo>
                <a:lnTo>
                  <a:pt x="0" y="4267200"/>
                </a:lnTo>
                <a:lnTo>
                  <a:pt x="0" y="0"/>
                </a:lnTo>
                <a:close/>
              </a:path>
            </a:pathLst>
          </a:custGeom>
          <a:blipFill rotWithShape="0">
            <a:blip r:embed="rId4"/>
            <a:srcRect/>
            <a:stretch/>
          </a:blipFill>
          <a:ln w="0">
            <a:noFill/>
          </a:ln>
        </p:spPr>
        <p:style>
          <a:lnRef idx="0"/>
          <a:fillRef idx="0"/>
          <a:effectRef idx="0"/>
          <a:fontRef idx="minor"/>
        </p:style>
      </p:sp>
      <p:sp>
        <p:nvSpPr>
          <p:cNvPr id="45" name="TextBox 6"/>
          <p:cNvSpPr/>
          <p:nvPr/>
        </p:nvSpPr>
        <p:spPr>
          <a:xfrm>
            <a:off x="1028880" y="8339400"/>
            <a:ext cx="6179760" cy="747360"/>
          </a:xfrm>
          <a:prstGeom prst="rect">
            <a:avLst/>
          </a:prstGeom>
          <a:noFill/>
          <a:ln w="0">
            <a:noFill/>
          </a:ln>
        </p:spPr>
        <p:style>
          <a:lnRef idx="0"/>
          <a:fillRef idx="0"/>
          <a:effectRef idx="0"/>
          <a:fontRef idx="minor"/>
        </p:style>
        <p:txBody>
          <a:bodyPr lIns="0" rIns="0" tIns="0" bIns="0" anchor="t">
            <a:spAutoFit/>
          </a:bodyPr>
          <a:p>
            <a:pPr>
              <a:lnSpc>
                <a:spcPts val="5888"/>
              </a:lnSpc>
              <a:buNone/>
            </a:pPr>
            <a:r>
              <a:rPr b="0" lang="en-US" sz="4200" spc="-1" strike="noStrike">
                <a:solidFill>
                  <a:srgbClr val="1d617a"/>
                </a:solidFill>
                <a:latin typeface="Raleway"/>
                <a:ea typeface="Raleway"/>
              </a:rPr>
              <a:t>Tashkent - 2025</a:t>
            </a:r>
            <a:endParaRPr b="0" lang="ru-RU" sz="4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d617a"/>
        </a:solidFill>
      </p:bgPr>
    </p:bg>
    <p:spTree>
      <p:nvGrpSpPr>
        <p:cNvPr id="1" name=""/>
        <p:cNvGrpSpPr/>
        <p:nvPr/>
      </p:nvGrpSpPr>
      <p:grpSpPr>
        <a:xfrm>
          <a:off x="0" y="0"/>
          <a:ext cx="0" cy="0"/>
          <a:chOff x="0" y="0"/>
          <a:chExt cx="0" cy="0"/>
        </a:xfrm>
      </p:grpSpPr>
      <p:sp>
        <p:nvSpPr>
          <p:cNvPr id="123" name="Freeform 2"/>
          <p:cNvSpPr/>
          <p:nvPr/>
        </p:nvSpPr>
        <p:spPr>
          <a:xfrm>
            <a:off x="15868440" y="-1239480"/>
            <a:ext cx="3791880" cy="3791880"/>
          </a:xfrm>
          <a:custGeom>
            <a:avLst/>
            <a:gdLst/>
            <a:ahLst/>
            <a:rect l="l" t="t" r="r" b="b"/>
            <a:pathLst>
              <a:path w="3792188" h="3792188">
                <a:moveTo>
                  <a:pt x="0" y="0"/>
                </a:moveTo>
                <a:lnTo>
                  <a:pt x="3792188" y="0"/>
                </a:lnTo>
                <a:lnTo>
                  <a:pt x="3792188" y="3792188"/>
                </a:lnTo>
                <a:lnTo>
                  <a:pt x="0" y="3792188"/>
                </a:lnTo>
                <a:lnTo>
                  <a:pt x="0" y="0"/>
                </a:lnTo>
                <a:close/>
              </a:path>
            </a:pathLst>
          </a:custGeom>
          <a:blipFill rotWithShape="0">
            <a:blip r:embed="rId1"/>
            <a:srcRect/>
            <a:stretch/>
          </a:blipFill>
          <a:ln w="0">
            <a:noFill/>
          </a:ln>
        </p:spPr>
        <p:style>
          <a:lnRef idx="0"/>
          <a:fillRef idx="0"/>
          <a:effectRef idx="0"/>
          <a:fontRef idx="minor"/>
        </p:style>
      </p:sp>
      <p:sp>
        <p:nvSpPr>
          <p:cNvPr id="124" name="Freeform 3"/>
          <p:cNvSpPr/>
          <p:nvPr/>
        </p:nvSpPr>
        <p:spPr>
          <a:xfrm>
            <a:off x="29988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2"/>
            <a:srcRect/>
            <a:stretch/>
          </a:blipFill>
          <a:ln w="0">
            <a:noFill/>
          </a:ln>
        </p:spPr>
        <p:style>
          <a:lnRef idx="0"/>
          <a:fillRef idx="0"/>
          <a:effectRef idx="0"/>
          <a:fontRef idx="minor"/>
        </p:style>
      </p:sp>
      <p:sp>
        <p:nvSpPr>
          <p:cNvPr id="125" name="TextBox 4"/>
          <p:cNvSpPr/>
          <p:nvPr/>
        </p:nvSpPr>
        <p:spPr>
          <a:xfrm>
            <a:off x="5042520" y="1946880"/>
            <a:ext cx="9541080" cy="1279800"/>
          </a:xfrm>
          <a:prstGeom prst="rect">
            <a:avLst/>
          </a:prstGeom>
          <a:noFill/>
          <a:ln w="0">
            <a:noFill/>
          </a:ln>
        </p:spPr>
        <p:style>
          <a:lnRef idx="0"/>
          <a:fillRef idx="0"/>
          <a:effectRef idx="0"/>
          <a:fontRef idx="minor"/>
        </p:style>
        <p:txBody>
          <a:bodyPr lIns="0" rIns="0" tIns="0" bIns="0" anchor="t">
            <a:spAutoFit/>
          </a:bodyPr>
          <a:p>
            <a:pPr>
              <a:lnSpc>
                <a:spcPts val="10080"/>
              </a:lnSpc>
              <a:buNone/>
            </a:pPr>
            <a:r>
              <a:rPr b="1" lang="en-US" sz="7200" spc="-1" strike="noStrike">
                <a:solidFill>
                  <a:srgbClr val="dbefe1"/>
                </a:solidFill>
                <a:latin typeface="Raleway Bold"/>
                <a:ea typeface="Raleway Bold"/>
              </a:rPr>
              <a:t>WELCOME WORD</a:t>
            </a:r>
            <a:endParaRPr b="0" lang="ru-RU" sz="7200" spc="-1" strike="noStrike">
              <a:latin typeface="Arial"/>
            </a:endParaRPr>
          </a:p>
        </p:txBody>
      </p:sp>
      <p:sp>
        <p:nvSpPr>
          <p:cNvPr id="126" name="TextBox 5"/>
          <p:cNvSpPr/>
          <p:nvPr/>
        </p:nvSpPr>
        <p:spPr>
          <a:xfrm>
            <a:off x="1028880" y="3269160"/>
            <a:ext cx="16542360" cy="6629400"/>
          </a:xfrm>
          <a:prstGeom prst="rect">
            <a:avLst/>
          </a:prstGeom>
          <a:noFill/>
          <a:ln w="0">
            <a:noFill/>
          </a:ln>
        </p:spPr>
        <p:style>
          <a:lnRef idx="0"/>
          <a:fillRef idx="0"/>
          <a:effectRef idx="0"/>
          <a:fontRef idx="minor"/>
        </p:style>
        <p:txBody>
          <a:bodyPr lIns="0" rIns="0" tIns="0" bIns="0" anchor="t">
            <a:spAutoFit/>
          </a:bodyPr>
          <a:p>
            <a:pPr algn="ctr">
              <a:lnSpc>
                <a:spcPts val="5800"/>
              </a:lnSpc>
              <a:buNone/>
            </a:pPr>
            <a:r>
              <a:rPr b="0" lang="en-US" sz="4000" spc="449" strike="noStrike">
                <a:solidFill>
                  <a:srgbClr val="dbefe1"/>
                </a:solidFill>
                <a:latin typeface="Raleway Thin"/>
                <a:ea typeface="Raleway Thin"/>
              </a:rPr>
              <a:t>Bismillah-ir-Rahman-ir-Rahim.</a:t>
            </a:r>
            <a:endParaRPr b="0" lang="ru-RU" sz="4000" spc="-1" strike="noStrike">
              <a:latin typeface="Arial"/>
            </a:endParaRPr>
          </a:p>
          <a:p>
            <a:pPr algn="ctr">
              <a:lnSpc>
                <a:spcPts val="5800"/>
              </a:lnSpc>
              <a:buNone/>
            </a:pPr>
            <a:r>
              <a:rPr b="0" lang="en-US" sz="4000" spc="449" strike="noStrike">
                <a:solidFill>
                  <a:srgbClr val="dbefe1"/>
                </a:solidFill>
                <a:latin typeface="Raleway Thin"/>
                <a:ea typeface="Raleway Thin"/>
              </a:rPr>
              <a:t>Ladies and Gentlemen,</a:t>
            </a:r>
            <a:endParaRPr b="0" lang="ru-RU" sz="4000" spc="-1" strike="noStrike">
              <a:latin typeface="Arial"/>
            </a:endParaRPr>
          </a:p>
          <a:p>
            <a:pPr algn="ctr">
              <a:lnSpc>
                <a:spcPts val="5800"/>
              </a:lnSpc>
              <a:buNone/>
            </a:pPr>
            <a:r>
              <a:rPr b="0" lang="en-US" sz="4000" spc="449" strike="noStrike">
                <a:solidFill>
                  <a:srgbClr val="dbefe1"/>
                </a:solidFill>
                <a:latin typeface="Raleway Thin"/>
                <a:ea typeface="Raleway Thin"/>
              </a:rPr>
              <a:t> </a:t>
            </a:r>
            <a:r>
              <a:rPr b="0" lang="en-US" sz="4000" spc="449" strike="noStrike">
                <a:solidFill>
                  <a:srgbClr val="dbefe1"/>
                </a:solidFill>
                <a:latin typeface="Raleway Thin"/>
                <a:ea typeface="Raleway Thin"/>
              </a:rPr>
              <a:t>Assalamu Alaikum wa Rahmatullahi wa Barakatuh,</a:t>
            </a:r>
            <a:endParaRPr b="0" lang="ru-RU" sz="4000" spc="-1" strike="noStrike">
              <a:latin typeface="Arial"/>
            </a:endParaRPr>
          </a:p>
          <a:p>
            <a:pPr algn="ctr">
              <a:lnSpc>
                <a:spcPts val="5800"/>
              </a:lnSpc>
              <a:buNone/>
            </a:pPr>
            <a:r>
              <a:rPr b="0" lang="en-US" sz="4000" spc="449" strike="noStrike">
                <a:solidFill>
                  <a:srgbClr val="dbefe1"/>
                </a:solidFill>
                <a:latin typeface="Raleway"/>
                <a:ea typeface="Raleway"/>
              </a:rPr>
              <a:t>It is a pleasure to be with you today to share some insights on a subject with growing relevance:</a:t>
            </a:r>
            <a:endParaRPr b="0" lang="ru-RU" sz="4000" spc="-1" strike="noStrike">
              <a:latin typeface="Arial"/>
            </a:endParaRPr>
          </a:p>
          <a:p>
            <a:pPr algn="ctr">
              <a:lnSpc>
                <a:spcPts val="5800"/>
              </a:lnSpc>
              <a:buNone/>
            </a:pPr>
            <a:r>
              <a:rPr b="1" lang="en-US" sz="4000" spc="449" strike="noStrike">
                <a:solidFill>
                  <a:srgbClr val="dbefe1"/>
                </a:solidFill>
                <a:latin typeface="Raleway Bold"/>
                <a:ea typeface="Raleway Bold"/>
              </a:rPr>
              <a:t> “</a:t>
            </a:r>
            <a:r>
              <a:rPr b="1" lang="en-US" sz="4000" spc="449" strike="noStrike">
                <a:solidFill>
                  <a:srgbClr val="dbefe1"/>
                </a:solidFill>
                <a:latin typeface="Raleway Bold"/>
                <a:ea typeface="Raleway Bold"/>
              </a:rPr>
              <a:t>Funding Sources of Islamic Finance Providers”—and how we can leverage them to foster inclusive and ethical economic growth.</a:t>
            </a:r>
            <a:endParaRPr b="0" lang="ru-RU" sz="4000" spc="-1" strike="noStrike">
              <a:latin typeface="Arial"/>
            </a:endParaRPr>
          </a:p>
          <a:p>
            <a:pPr algn="ctr">
              <a:lnSpc>
                <a:spcPts val="5800"/>
              </a:lnSpc>
              <a:buNone/>
            </a:pPr>
            <a:endParaRPr b="0" lang="ru-RU" sz="4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27" name="Freeform 2"/>
          <p:cNvSpPr/>
          <p:nvPr/>
        </p:nvSpPr>
        <p:spPr>
          <a:xfrm>
            <a:off x="-1000800" y="-762840"/>
            <a:ext cx="3591000" cy="4299120"/>
          </a:xfrm>
          <a:custGeom>
            <a:avLst/>
            <a:gdLst/>
            <a:ahLst/>
            <a:rect l="l" t="t" r="r" b="b"/>
            <a:pathLst>
              <a:path w="3591535" h="4299509">
                <a:moveTo>
                  <a:pt x="0" y="0"/>
                </a:moveTo>
                <a:lnTo>
                  <a:pt x="3591535" y="0"/>
                </a:lnTo>
                <a:lnTo>
                  <a:pt x="3591535" y="4299509"/>
                </a:lnTo>
                <a:lnTo>
                  <a:pt x="0" y="4299509"/>
                </a:lnTo>
                <a:lnTo>
                  <a:pt x="0" y="0"/>
                </a:lnTo>
                <a:close/>
              </a:path>
            </a:pathLst>
          </a:custGeom>
          <a:blipFill rotWithShape="0">
            <a:blip r:embed="rId1"/>
            <a:srcRect/>
            <a:stretch/>
          </a:blipFill>
          <a:ln w="0">
            <a:noFill/>
          </a:ln>
        </p:spPr>
        <p:style>
          <a:lnRef idx="0"/>
          <a:fillRef idx="0"/>
          <a:effectRef idx="0"/>
          <a:fontRef idx="minor"/>
        </p:style>
      </p:sp>
      <p:grpSp>
        <p:nvGrpSpPr>
          <p:cNvPr id="128" name="Group 3"/>
          <p:cNvGrpSpPr/>
          <p:nvPr/>
        </p:nvGrpSpPr>
        <p:grpSpPr>
          <a:xfrm>
            <a:off x="2319840" y="4307040"/>
            <a:ext cx="180720" cy="180720"/>
            <a:chOff x="2319840" y="4307040"/>
            <a:chExt cx="180720" cy="180720"/>
          </a:xfrm>
        </p:grpSpPr>
        <p:sp>
          <p:nvSpPr>
            <p:cNvPr id="129" name="Freeform 4"/>
            <p:cNvSpPr/>
            <p:nvPr/>
          </p:nvSpPr>
          <p:spPr>
            <a:xfrm>
              <a:off x="2319840" y="4307040"/>
              <a:ext cx="180720" cy="180720"/>
            </a:xfrm>
            <a:custGeom>
              <a:avLst/>
              <a:gdLst/>
              <a:ahLst/>
              <a:rect l="l" t="t" r="r" b="b"/>
              <a:pathLst>
                <a:path w="181102" h="181102">
                  <a:moveTo>
                    <a:pt x="180975" y="90424"/>
                  </a:moveTo>
                  <a:cubicBezTo>
                    <a:pt x="180975" y="96393"/>
                    <a:pt x="180340" y="102235"/>
                    <a:pt x="179197" y="108077"/>
                  </a:cubicBezTo>
                  <a:cubicBezTo>
                    <a:pt x="178054" y="113919"/>
                    <a:pt x="176276" y="119507"/>
                    <a:pt x="173990" y="125095"/>
                  </a:cubicBezTo>
                  <a:cubicBezTo>
                    <a:pt x="171704" y="130683"/>
                    <a:pt x="168910" y="135763"/>
                    <a:pt x="165608" y="140716"/>
                  </a:cubicBezTo>
                  <a:cubicBezTo>
                    <a:pt x="162306" y="145669"/>
                    <a:pt x="158496" y="150241"/>
                    <a:pt x="154305" y="154432"/>
                  </a:cubicBezTo>
                  <a:cubicBezTo>
                    <a:pt x="150114" y="158623"/>
                    <a:pt x="145542" y="162433"/>
                    <a:pt x="140589" y="165735"/>
                  </a:cubicBezTo>
                  <a:cubicBezTo>
                    <a:pt x="135636" y="169037"/>
                    <a:pt x="130429" y="171831"/>
                    <a:pt x="124968" y="174117"/>
                  </a:cubicBezTo>
                  <a:cubicBezTo>
                    <a:pt x="119507" y="176403"/>
                    <a:pt x="113792" y="178054"/>
                    <a:pt x="107950" y="179324"/>
                  </a:cubicBezTo>
                  <a:cubicBezTo>
                    <a:pt x="102108" y="180594"/>
                    <a:pt x="96266" y="181102"/>
                    <a:pt x="90297" y="181102"/>
                  </a:cubicBezTo>
                  <a:cubicBezTo>
                    <a:pt x="84328" y="181102"/>
                    <a:pt x="78486" y="180467"/>
                    <a:pt x="72644" y="179324"/>
                  </a:cubicBezTo>
                  <a:cubicBezTo>
                    <a:pt x="66802" y="178181"/>
                    <a:pt x="61214" y="176403"/>
                    <a:pt x="55626" y="174117"/>
                  </a:cubicBezTo>
                  <a:cubicBezTo>
                    <a:pt x="50038" y="171831"/>
                    <a:pt x="44958" y="169037"/>
                    <a:pt x="40005" y="165735"/>
                  </a:cubicBezTo>
                  <a:cubicBezTo>
                    <a:pt x="35052" y="162433"/>
                    <a:pt x="30480" y="158623"/>
                    <a:pt x="26289" y="154432"/>
                  </a:cubicBezTo>
                  <a:cubicBezTo>
                    <a:pt x="22098" y="150241"/>
                    <a:pt x="18288" y="145669"/>
                    <a:pt x="14986" y="140716"/>
                  </a:cubicBezTo>
                  <a:cubicBezTo>
                    <a:pt x="11684" y="135763"/>
                    <a:pt x="8890" y="130556"/>
                    <a:pt x="6604" y="125095"/>
                  </a:cubicBezTo>
                  <a:cubicBezTo>
                    <a:pt x="4318" y="119634"/>
                    <a:pt x="2921" y="113919"/>
                    <a:pt x="1778" y="108204"/>
                  </a:cubicBezTo>
                  <a:cubicBezTo>
                    <a:pt x="635" y="102489"/>
                    <a:pt x="0" y="96393"/>
                    <a:pt x="0" y="90424"/>
                  </a:cubicBezTo>
                  <a:cubicBezTo>
                    <a:pt x="0" y="84455"/>
                    <a:pt x="635" y="78613"/>
                    <a:pt x="1778" y="72771"/>
                  </a:cubicBezTo>
                  <a:cubicBezTo>
                    <a:pt x="2921" y="66929"/>
                    <a:pt x="4572" y="61341"/>
                    <a:pt x="6858" y="55880"/>
                  </a:cubicBezTo>
                  <a:cubicBezTo>
                    <a:pt x="9144" y="50419"/>
                    <a:pt x="11938" y="45212"/>
                    <a:pt x="15240" y="40259"/>
                  </a:cubicBezTo>
                  <a:cubicBezTo>
                    <a:pt x="18542" y="35306"/>
                    <a:pt x="22352" y="30734"/>
                    <a:pt x="26543" y="26543"/>
                  </a:cubicBezTo>
                  <a:cubicBezTo>
                    <a:pt x="30734" y="22352"/>
                    <a:pt x="35306" y="18542"/>
                    <a:pt x="40259" y="15240"/>
                  </a:cubicBezTo>
                  <a:cubicBezTo>
                    <a:pt x="45212" y="11938"/>
                    <a:pt x="50419" y="9144"/>
                    <a:pt x="55880" y="6858"/>
                  </a:cubicBezTo>
                  <a:cubicBezTo>
                    <a:pt x="61341" y="4572"/>
                    <a:pt x="67056" y="2921"/>
                    <a:pt x="72771" y="1778"/>
                  </a:cubicBezTo>
                  <a:cubicBezTo>
                    <a:pt x="78486" y="635"/>
                    <a:pt x="84582" y="0"/>
                    <a:pt x="90424" y="0"/>
                  </a:cubicBezTo>
                  <a:cubicBezTo>
                    <a:pt x="96266" y="0"/>
                    <a:pt x="102235" y="635"/>
                    <a:pt x="108077" y="1778"/>
                  </a:cubicBezTo>
                  <a:cubicBezTo>
                    <a:pt x="113919" y="2921"/>
                    <a:pt x="119507" y="4699"/>
                    <a:pt x="125095" y="6985"/>
                  </a:cubicBezTo>
                  <a:cubicBezTo>
                    <a:pt x="130683" y="9271"/>
                    <a:pt x="135763" y="12065"/>
                    <a:pt x="140716" y="15367"/>
                  </a:cubicBezTo>
                  <a:cubicBezTo>
                    <a:pt x="145669" y="18669"/>
                    <a:pt x="150241" y="22479"/>
                    <a:pt x="154432" y="26670"/>
                  </a:cubicBezTo>
                  <a:cubicBezTo>
                    <a:pt x="158623" y="30861"/>
                    <a:pt x="162433" y="35433"/>
                    <a:pt x="165735" y="40386"/>
                  </a:cubicBezTo>
                  <a:cubicBezTo>
                    <a:pt x="169037" y="45339"/>
                    <a:pt x="171831" y="50546"/>
                    <a:pt x="174117" y="56007"/>
                  </a:cubicBezTo>
                  <a:cubicBezTo>
                    <a:pt x="176403" y="61468"/>
                    <a:pt x="178054" y="67183"/>
                    <a:pt x="179324" y="73025"/>
                  </a:cubicBezTo>
                  <a:cubicBezTo>
                    <a:pt x="180594" y="78867"/>
                    <a:pt x="181102" y="84709"/>
                    <a:pt x="181102" y="90678"/>
                  </a:cubicBezTo>
                  <a:close/>
                </a:path>
              </a:pathLst>
            </a:custGeom>
            <a:solidFill>
              <a:srgbClr val="000000"/>
            </a:solidFill>
            <a:ln w="0">
              <a:noFill/>
            </a:ln>
          </p:spPr>
          <p:style>
            <a:lnRef idx="0"/>
            <a:fillRef idx="0"/>
            <a:effectRef idx="0"/>
            <a:fontRef idx="minor"/>
          </p:style>
        </p:sp>
      </p:grpSp>
      <p:sp>
        <p:nvSpPr>
          <p:cNvPr id="130" name="Freeform 5"/>
          <p:cNvSpPr/>
          <p:nvPr/>
        </p:nvSpPr>
        <p:spPr>
          <a:xfrm>
            <a:off x="14647320" y="4248000"/>
            <a:ext cx="5645880" cy="7005600"/>
          </a:xfrm>
          <a:custGeom>
            <a:avLst/>
            <a:gdLst/>
            <a:ahLst/>
            <a:rect l="l" t="t" r="r" b="b"/>
            <a:pathLst>
              <a:path w="5646353" h="7005990">
                <a:moveTo>
                  <a:pt x="0" y="0"/>
                </a:moveTo>
                <a:lnTo>
                  <a:pt x="5646353" y="0"/>
                </a:lnTo>
                <a:lnTo>
                  <a:pt x="5646353" y="7005990"/>
                </a:lnTo>
                <a:lnTo>
                  <a:pt x="0" y="7005990"/>
                </a:lnTo>
                <a:lnTo>
                  <a:pt x="0" y="0"/>
                </a:lnTo>
                <a:close/>
              </a:path>
            </a:pathLst>
          </a:custGeom>
          <a:blipFill rotWithShape="0">
            <a:blip r:embed="rId2"/>
            <a:srcRect/>
            <a:stretch/>
          </a:blipFill>
          <a:ln w="0">
            <a:noFill/>
          </a:ln>
        </p:spPr>
        <p:style>
          <a:lnRef idx="0"/>
          <a:fillRef idx="0"/>
          <a:effectRef idx="0"/>
          <a:fontRef idx="minor"/>
        </p:style>
      </p:sp>
      <p:sp>
        <p:nvSpPr>
          <p:cNvPr id="131" name="Freeform 6"/>
          <p:cNvSpPr/>
          <p:nvPr/>
        </p:nvSpPr>
        <p:spPr>
          <a:xfrm>
            <a:off x="1371636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3"/>
            <a:srcRect/>
            <a:stretch/>
          </a:blipFill>
          <a:ln w="0">
            <a:noFill/>
          </a:ln>
        </p:spPr>
        <p:style>
          <a:lnRef idx="0"/>
          <a:fillRef idx="0"/>
          <a:effectRef idx="0"/>
          <a:fontRef idx="minor"/>
        </p:style>
      </p:sp>
      <p:sp>
        <p:nvSpPr>
          <p:cNvPr id="132" name="TextBox 7"/>
          <p:cNvSpPr/>
          <p:nvPr/>
        </p:nvSpPr>
        <p:spPr>
          <a:xfrm>
            <a:off x="800280" y="2383920"/>
            <a:ext cx="17523000" cy="2761560"/>
          </a:xfrm>
          <a:prstGeom prst="rect">
            <a:avLst/>
          </a:prstGeom>
          <a:noFill/>
          <a:ln w="0">
            <a:noFill/>
          </a:ln>
        </p:spPr>
        <p:style>
          <a:lnRef idx="0"/>
          <a:fillRef idx="0"/>
          <a:effectRef idx="0"/>
          <a:fontRef idx="minor"/>
        </p:style>
        <p:txBody>
          <a:bodyPr lIns="0" rIns="0" tIns="0" bIns="0" anchor="t">
            <a:spAutoFit/>
          </a:bodyPr>
          <a:p>
            <a:pPr>
              <a:lnSpc>
                <a:spcPts val="5437"/>
              </a:lnSpc>
              <a:buNone/>
            </a:pPr>
            <a:r>
              <a:rPr b="0" lang="en-US" sz="3890" spc="270" strike="noStrike">
                <a:solidFill>
                  <a:srgbClr val="000000"/>
                </a:solidFill>
                <a:latin typeface="Raleway"/>
                <a:ea typeface="Raleway"/>
              </a:rPr>
              <a:t>Islamic finance represents not just a faith-based financial system, but a value-centered engine for responsible investing and economic participation. It emphasizes risk-sharing, fairness, and investment in the real economy.</a:t>
            </a:r>
            <a:endParaRPr b="0" lang="ru-RU" sz="3890" spc="-1" strike="noStrike">
              <a:latin typeface="Arial"/>
            </a:endParaRPr>
          </a:p>
        </p:txBody>
      </p:sp>
      <p:sp>
        <p:nvSpPr>
          <p:cNvPr id="133" name="TextBox 8"/>
          <p:cNvSpPr/>
          <p:nvPr/>
        </p:nvSpPr>
        <p:spPr>
          <a:xfrm>
            <a:off x="794880" y="5280840"/>
            <a:ext cx="15674760" cy="4430160"/>
          </a:xfrm>
          <a:prstGeom prst="rect">
            <a:avLst/>
          </a:prstGeom>
          <a:noFill/>
          <a:ln w="0">
            <a:noFill/>
          </a:ln>
        </p:spPr>
        <p:style>
          <a:lnRef idx="0"/>
          <a:fillRef idx="0"/>
          <a:effectRef idx="0"/>
          <a:fontRef idx="minor"/>
        </p:style>
        <p:txBody>
          <a:bodyPr lIns="0" rIns="0" tIns="0" bIns="0" anchor="t">
            <a:spAutoFit/>
          </a:bodyPr>
          <a:p>
            <a:pPr>
              <a:lnSpc>
                <a:spcPts val="6976"/>
              </a:lnSpc>
              <a:buNone/>
            </a:pPr>
            <a:r>
              <a:rPr b="0" lang="en-US" sz="4000" spc="-1" strike="noStrike">
                <a:solidFill>
                  <a:srgbClr val="000000"/>
                </a:solidFill>
                <a:latin typeface="Raleway Thin"/>
                <a:ea typeface="Raleway Thin"/>
              </a:rPr>
              <a:t>Today, we will examine:</a:t>
            </a:r>
            <a:endParaRPr b="0" lang="ru-RU" sz="4000" spc="-1" strike="noStrike">
              <a:latin typeface="Arial"/>
            </a:endParaRPr>
          </a:p>
          <a:p>
            <a:pPr lvl="1" marL="1004040" indent="-501840">
              <a:lnSpc>
                <a:spcPts val="6976"/>
              </a:lnSpc>
              <a:buClr>
                <a:srgbClr val="000000"/>
              </a:buClr>
              <a:buFont typeface="StarSymbol"/>
              <a:buAutoNum type="arabicPeriod"/>
            </a:pPr>
            <a:r>
              <a:rPr b="0" lang="en-US" sz="4000" spc="-1" strike="noStrike">
                <a:solidFill>
                  <a:srgbClr val="000000"/>
                </a:solidFill>
                <a:latin typeface="Raleway Thin"/>
                <a:ea typeface="Raleway Thin"/>
              </a:rPr>
              <a:t> </a:t>
            </a:r>
            <a:r>
              <a:rPr b="0" lang="en-US" sz="4000" spc="-1" strike="noStrike">
                <a:solidFill>
                  <a:srgbClr val="000000"/>
                </a:solidFill>
                <a:latin typeface="Raleway Thin"/>
                <a:ea typeface="Raleway Thin"/>
              </a:rPr>
              <a:t>Key funding sources for Islamic finance providers</a:t>
            </a:r>
            <a:endParaRPr b="0" lang="ru-RU" sz="4000" spc="-1" strike="noStrike">
              <a:latin typeface="Arial"/>
            </a:endParaRPr>
          </a:p>
          <a:p>
            <a:pPr lvl="1" marL="1004040" indent="-501840">
              <a:lnSpc>
                <a:spcPts val="6976"/>
              </a:lnSpc>
              <a:buClr>
                <a:srgbClr val="000000"/>
              </a:buClr>
              <a:buFont typeface="StarSymbol"/>
              <a:buAutoNum type="arabicPeriod"/>
            </a:pPr>
            <a:r>
              <a:rPr b="0" lang="en-US" sz="4000" spc="-1" strike="noStrike">
                <a:solidFill>
                  <a:srgbClr val="000000"/>
                </a:solidFill>
                <a:latin typeface="Raleway Thin"/>
                <a:ea typeface="Raleway Thin"/>
              </a:rPr>
              <a:t> </a:t>
            </a:r>
            <a:r>
              <a:rPr b="0" lang="en-US" sz="4000" spc="-1" strike="noStrike">
                <a:solidFill>
                  <a:srgbClr val="000000"/>
                </a:solidFill>
                <a:latin typeface="Raleway Thin"/>
                <a:ea typeface="Raleway Thin"/>
              </a:rPr>
              <a:t>Practical examples in Central Asia and globally</a:t>
            </a:r>
            <a:endParaRPr b="0" lang="ru-RU" sz="4000" spc="-1" strike="noStrike">
              <a:latin typeface="Arial"/>
            </a:endParaRPr>
          </a:p>
          <a:p>
            <a:pPr>
              <a:lnSpc>
                <a:spcPts val="6976"/>
              </a:lnSpc>
              <a:buNone/>
            </a:pPr>
            <a:r>
              <a:rPr b="0" lang="en-US" sz="4000" spc="-1" strike="noStrike">
                <a:solidFill>
                  <a:srgbClr val="000000"/>
                </a:solidFill>
                <a:latin typeface="Raleway Thin"/>
                <a:ea typeface="Raleway Thin"/>
              </a:rPr>
              <a:t>How entrepreneurs, investors, and financial institutions can tap into this ecosystem</a:t>
            </a:r>
            <a:endParaRPr b="0" lang="ru-RU" sz="4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34" name="Freeform 2"/>
          <p:cNvSpPr/>
          <p:nvPr/>
        </p:nvSpPr>
        <p:spPr>
          <a:xfrm>
            <a:off x="427680" y="2220840"/>
            <a:ext cx="17497800" cy="8223840"/>
          </a:xfrm>
          <a:custGeom>
            <a:avLst/>
            <a:gdLst/>
            <a:ahLst/>
            <a:rect l="l" t="t" r="r" b="b"/>
            <a:pathLst>
              <a:path w="17498273" h="8224188">
                <a:moveTo>
                  <a:pt x="0" y="0"/>
                </a:moveTo>
                <a:lnTo>
                  <a:pt x="17498273" y="0"/>
                </a:lnTo>
                <a:lnTo>
                  <a:pt x="17498273" y="8224189"/>
                </a:lnTo>
                <a:lnTo>
                  <a:pt x="0" y="8224189"/>
                </a:lnTo>
                <a:lnTo>
                  <a:pt x="0" y="0"/>
                </a:lnTo>
                <a:close/>
              </a:path>
            </a:pathLst>
          </a:custGeom>
          <a:blipFill rotWithShape="0">
            <a:blip r:embed="rId1"/>
            <a:srcRect/>
            <a:stretch/>
          </a:blipFill>
          <a:ln w="0">
            <a:noFill/>
          </a:ln>
        </p:spPr>
        <p:style>
          <a:lnRef idx="0"/>
          <a:fillRef idx="0"/>
          <a:effectRef idx="0"/>
          <a:fontRef idx="minor"/>
        </p:style>
      </p:sp>
      <p:sp>
        <p:nvSpPr>
          <p:cNvPr id="135" name="Freeform 3"/>
          <p:cNvSpPr/>
          <p:nvPr/>
        </p:nvSpPr>
        <p:spPr>
          <a:xfrm>
            <a:off x="7370280" y="-29520"/>
            <a:ext cx="16239240" cy="2516760"/>
          </a:xfrm>
          <a:custGeom>
            <a:avLst/>
            <a:gdLst/>
            <a:ahLst/>
            <a:rect l="l" t="t" r="r" b="b"/>
            <a:pathLst>
              <a:path w="16239532" h="2517127">
                <a:moveTo>
                  <a:pt x="0" y="0"/>
                </a:moveTo>
                <a:lnTo>
                  <a:pt x="16239532" y="0"/>
                </a:lnTo>
                <a:lnTo>
                  <a:pt x="16239532" y="2517127"/>
                </a:lnTo>
                <a:lnTo>
                  <a:pt x="0" y="2517127"/>
                </a:lnTo>
                <a:lnTo>
                  <a:pt x="0" y="0"/>
                </a:lnTo>
                <a:close/>
              </a:path>
            </a:pathLst>
          </a:custGeom>
          <a:blipFill rotWithShape="0">
            <a:blip r:embed="rId2"/>
            <a:srcRect/>
            <a:stretch/>
          </a:blipFill>
          <a:ln w="0">
            <a:noFill/>
          </a:ln>
        </p:spPr>
        <p:style>
          <a:lnRef idx="0"/>
          <a:fillRef idx="0"/>
          <a:effectRef idx="0"/>
          <a:fontRef idx="minor"/>
        </p:style>
      </p:sp>
      <p:sp>
        <p:nvSpPr>
          <p:cNvPr id="136" name="Freeform 4"/>
          <p:cNvSpPr/>
          <p:nvPr/>
        </p:nvSpPr>
        <p:spPr>
          <a:xfrm>
            <a:off x="-9360" y="11880"/>
            <a:ext cx="7975440" cy="2475360"/>
          </a:xfrm>
          <a:custGeom>
            <a:avLst/>
            <a:gdLst/>
            <a:ahLst/>
            <a:rect l="l" t="t" r="r" b="b"/>
            <a:pathLst>
              <a:path w="7975972" h="2475704">
                <a:moveTo>
                  <a:pt x="0" y="0"/>
                </a:moveTo>
                <a:lnTo>
                  <a:pt x="7975972" y="0"/>
                </a:lnTo>
                <a:lnTo>
                  <a:pt x="7975972" y="2475704"/>
                </a:lnTo>
                <a:lnTo>
                  <a:pt x="0" y="2475704"/>
                </a:lnTo>
                <a:lnTo>
                  <a:pt x="0" y="0"/>
                </a:lnTo>
                <a:close/>
              </a:path>
            </a:pathLst>
          </a:custGeom>
          <a:blipFill rotWithShape="0">
            <a:blip r:embed="rId3"/>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37" name="Freeform 2"/>
          <p:cNvSpPr/>
          <p:nvPr/>
        </p:nvSpPr>
        <p:spPr>
          <a:xfrm>
            <a:off x="-1612440" y="6884280"/>
            <a:ext cx="5869800" cy="7186320"/>
          </a:xfrm>
          <a:custGeom>
            <a:avLst/>
            <a:gdLst/>
            <a:ahLst/>
            <a:rect l="l" t="t" r="r" b="b"/>
            <a:pathLst>
              <a:path w="5870219" h="7186736">
                <a:moveTo>
                  <a:pt x="0" y="0"/>
                </a:moveTo>
                <a:lnTo>
                  <a:pt x="5870220" y="0"/>
                </a:lnTo>
                <a:lnTo>
                  <a:pt x="5870220" y="7186736"/>
                </a:lnTo>
                <a:lnTo>
                  <a:pt x="0" y="7186736"/>
                </a:lnTo>
                <a:lnTo>
                  <a:pt x="0" y="0"/>
                </a:lnTo>
                <a:close/>
              </a:path>
            </a:pathLst>
          </a:custGeom>
          <a:blipFill rotWithShape="0">
            <a:blip r:embed="rId1"/>
            <a:srcRect/>
            <a:stretch/>
          </a:blipFill>
          <a:ln w="0">
            <a:noFill/>
          </a:ln>
        </p:spPr>
        <p:style>
          <a:lnRef idx="0"/>
          <a:fillRef idx="0"/>
          <a:effectRef idx="0"/>
          <a:fontRef idx="minor"/>
        </p:style>
      </p:sp>
      <p:sp>
        <p:nvSpPr>
          <p:cNvPr id="138" name="Freeform 3"/>
          <p:cNvSpPr/>
          <p:nvPr/>
        </p:nvSpPr>
        <p:spPr>
          <a:xfrm>
            <a:off x="16220160" y="-679320"/>
            <a:ext cx="2637720" cy="3088440"/>
          </a:xfrm>
          <a:custGeom>
            <a:avLst/>
            <a:gdLst/>
            <a:ahLst/>
            <a:rect l="l" t="t" r="r" b="b"/>
            <a:pathLst>
              <a:path w="2637901" h="3088634">
                <a:moveTo>
                  <a:pt x="0" y="0"/>
                </a:moveTo>
                <a:lnTo>
                  <a:pt x="2637901" y="0"/>
                </a:lnTo>
                <a:lnTo>
                  <a:pt x="2637901" y="3088633"/>
                </a:lnTo>
                <a:lnTo>
                  <a:pt x="0" y="3088633"/>
                </a:lnTo>
                <a:lnTo>
                  <a:pt x="0" y="0"/>
                </a:lnTo>
                <a:close/>
              </a:path>
            </a:pathLst>
          </a:custGeom>
          <a:blipFill rotWithShape="0">
            <a:blip r:embed="rId2"/>
            <a:srcRect/>
            <a:stretch/>
          </a:blipFill>
          <a:ln w="0">
            <a:noFill/>
          </a:ln>
        </p:spPr>
        <p:style>
          <a:lnRef idx="0"/>
          <a:fillRef idx="0"/>
          <a:effectRef idx="0"/>
          <a:fontRef idx="minor"/>
        </p:style>
      </p:sp>
      <p:sp>
        <p:nvSpPr>
          <p:cNvPr id="139" name="Freeform 4"/>
          <p:cNvSpPr/>
          <p:nvPr/>
        </p:nvSpPr>
        <p:spPr>
          <a:xfrm>
            <a:off x="299880" y="0"/>
            <a:ext cx="4323960" cy="1638000"/>
          </a:xfrm>
          <a:custGeom>
            <a:avLst/>
            <a:gdLst/>
            <a:ahLst/>
            <a:rect l="l" t="t" r="r" b="b"/>
            <a:pathLst>
              <a:path w="4324350" h="1638300">
                <a:moveTo>
                  <a:pt x="0" y="0"/>
                </a:moveTo>
                <a:lnTo>
                  <a:pt x="4324350" y="0"/>
                </a:lnTo>
                <a:lnTo>
                  <a:pt x="4324350" y="1638300"/>
                </a:lnTo>
                <a:lnTo>
                  <a:pt x="0" y="1638300"/>
                </a:lnTo>
                <a:lnTo>
                  <a:pt x="0" y="0"/>
                </a:lnTo>
                <a:close/>
              </a:path>
            </a:pathLst>
          </a:custGeom>
          <a:blipFill rotWithShape="0">
            <a:blip r:embed="rId3"/>
            <a:srcRect/>
            <a:stretch/>
          </a:blipFill>
          <a:ln w="0">
            <a:noFill/>
          </a:ln>
        </p:spPr>
        <p:style>
          <a:lnRef idx="0"/>
          <a:fillRef idx="0"/>
          <a:effectRef idx="0"/>
          <a:fontRef idx="minor"/>
        </p:style>
      </p:sp>
      <p:sp>
        <p:nvSpPr>
          <p:cNvPr id="140" name="TextBox 5"/>
          <p:cNvSpPr/>
          <p:nvPr/>
        </p:nvSpPr>
        <p:spPr>
          <a:xfrm>
            <a:off x="2677320" y="1200240"/>
            <a:ext cx="15094080" cy="9055800"/>
          </a:xfrm>
          <a:prstGeom prst="rect">
            <a:avLst/>
          </a:prstGeom>
          <a:noFill/>
          <a:ln w="0">
            <a:noFill/>
          </a:ln>
        </p:spPr>
        <p:style>
          <a:lnRef idx="0"/>
          <a:fillRef idx="0"/>
          <a:effectRef idx="0"/>
          <a:fontRef idx="minor"/>
        </p:style>
        <p:txBody>
          <a:bodyPr lIns="0" rIns="0" tIns="0" bIns="0" anchor="t">
            <a:spAutoFit/>
          </a:bodyPr>
          <a:p>
            <a:pPr algn="r">
              <a:lnSpc>
                <a:spcPts val="5573"/>
              </a:lnSpc>
              <a:buNone/>
            </a:pPr>
            <a:r>
              <a:rPr b="1" lang="en-US" sz="4330" spc="429" strike="noStrike">
                <a:solidFill>
                  <a:srgbClr val="000000"/>
                </a:solidFill>
                <a:latin typeface="Raleway Bold"/>
                <a:ea typeface="Raleway Bold"/>
              </a:rPr>
              <a:t>This is the capital injected by founders, private investors, sovereign wealth funds, and institutional investors.</a:t>
            </a:r>
            <a:endParaRPr b="0" lang="ru-RU" sz="4330" spc="-1" strike="noStrike">
              <a:latin typeface="Arial"/>
            </a:endParaRPr>
          </a:p>
          <a:p>
            <a:pPr algn="r">
              <a:lnSpc>
                <a:spcPts val="5573"/>
              </a:lnSpc>
              <a:buNone/>
            </a:pPr>
            <a:endParaRPr b="0" lang="ru-RU" sz="4330" spc="-1" strike="noStrike">
              <a:latin typeface="Arial"/>
            </a:endParaRPr>
          </a:p>
          <a:p>
            <a:pPr algn="r">
              <a:lnSpc>
                <a:spcPts val="4901"/>
              </a:lnSpc>
              <a:buNone/>
            </a:pPr>
            <a:r>
              <a:rPr b="1" lang="en-US" sz="3500" spc="-1" strike="noStrike">
                <a:solidFill>
                  <a:srgbClr val="000000"/>
                </a:solidFill>
                <a:latin typeface="Raleway Bold"/>
                <a:ea typeface="Raleway Bold"/>
              </a:rPr>
              <a:t>Zaman Bank (Kazakhstan) </a:t>
            </a:r>
            <a:r>
              <a:rPr b="0" lang="en-US" sz="3500" spc="-1" strike="noStrike">
                <a:solidFill>
                  <a:srgbClr val="000000"/>
                </a:solidFill>
                <a:latin typeface="Raleway"/>
                <a:ea typeface="Raleway"/>
              </a:rPr>
              <a:t>– Funded by local investors including First Heartland Securities</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Uzbek Leasing International </a:t>
            </a:r>
            <a:r>
              <a:rPr b="0" lang="en-US" sz="3500" spc="-1" strike="noStrike">
                <a:solidFill>
                  <a:srgbClr val="000000"/>
                </a:solidFill>
                <a:latin typeface="Raleway"/>
                <a:ea typeface="Raleway"/>
              </a:rPr>
              <a:t>– Equity contributions from local and foreign stakeholders</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Taiba leasing (Uzbekistan) </a:t>
            </a:r>
            <a:r>
              <a:rPr b="0" lang="en-US" sz="3500" spc="-1" strike="noStrike">
                <a:solidFill>
                  <a:srgbClr val="000000"/>
                </a:solidFill>
                <a:latin typeface="Raleway"/>
                <a:ea typeface="Raleway"/>
              </a:rPr>
              <a:t>- Equity contributions from local and foreign stakeholders .</a:t>
            </a: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Alif Bank (Tajikistan)</a:t>
            </a:r>
            <a:r>
              <a:rPr b="0" lang="en-US" sz="3500" spc="-1" strike="noStrike">
                <a:solidFill>
                  <a:srgbClr val="000000"/>
                </a:solidFill>
                <a:latin typeface="Raleway"/>
                <a:ea typeface="Raleway"/>
              </a:rPr>
              <a:t> – Initially bootstrapped by equity from investors.</a:t>
            </a:r>
            <a:endParaRPr b="0" lang="ru-RU" sz="3500" spc="-1" strike="noStrike">
              <a:latin typeface="Arial"/>
            </a:endParaRPr>
          </a:p>
        </p:txBody>
      </p:sp>
      <p:sp>
        <p:nvSpPr>
          <p:cNvPr id="141" name="TextBox 6"/>
          <p:cNvSpPr/>
          <p:nvPr/>
        </p:nvSpPr>
        <p:spPr>
          <a:xfrm rot="16200000">
            <a:off x="-1802160" y="4927680"/>
            <a:ext cx="6091200" cy="1772280"/>
          </a:xfrm>
          <a:prstGeom prst="rect">
            <a:avLst/>
          </a:prstGeom>
          <a:noFill/>
          <a:ln w="0">
            <a:noFill/>
          </a:ln>
        </p:spPr>
        <p:style>
          <a:lnRef idx="0"/>
          <a:fillRef idx="0"/>
          <a:effectRef idx="0"/>
          <a:fontRef idx="minor"/>
        </p:style>
        <p:txBody>
          <a:bodyPr lIns="0" rIns="0" tIns="0" bIns="0" anchor="t">
            <a:spAutoFit/>
          </a:bodyPr>
          <a:p>
            <a:pPr>
              <a:lnSpc>
                <a:spcPts val="6976"/>
              </a:lnSpc>
              <a:buNone/>
            </a:pPr>
            <a:r>
              <a:rPr b="1" lang="en-US" sz="6400" spc="-1" strike="noStrike">
                <a:solidFill>
                  <a:srgbClr val="1d617a"/>
                </a:solidFill>
                <a:latin typeface="Raleway Bold"/>
                <a:ea typeface="Raleway Bold"/>
              </a:rPr>
              <a:t>Shareholders’ Equity</a:t>
            </a:r>
            <a:endParaRPr b="0" lang="ru-RU" sz="6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42" name="TextBox 2"/>
          <p:cNvSpPr/>
          <p:nvPr/>
        </p:nvSpPr>
        <p:spPr>
          <a:xfrm>
            <a:off x="0" y="304920"/>
            <a:ext cx="18287640" cy="8719560"/>
          </a:xfrm>
          <a:prstGeom prst="rect">
            <a:avLst/>
          </a:prstGeom>
          <a:noFill/>
          <a:ln w="0">
            <a:noFill/>
          </a:ln>
        </p:spPr>
        <p:style>
          <a:lnRef idx="0"/>
          <a:fillRef idx="0"/>
          <a:effectRef idx="0"/>
          <a:fontRef idx="minor"/>
        </p:style>
        <p:txBody>
          <a:bodyPr lIns="0" rIns="0" tIns="0" bIns="0" anchor="t">
            <a:spAutoFit/>
          </a:bodyPr>
          <a:p>
            <a:pPr algn="ctr">
              <a:lnSpc>
                <a:spcPts val="4904"/>
              </a:lnSpc>
              <a:buNone/>
            </a:pPr>
            <a:r>
              <a:rPr b="0" lang="en-US" sz="2800" spc="-1" strike="noStrike">
                <a:solidFill>
                  <a:srgbClr val="000000"/>
                </a:solidFill>
                <a:latin typeface="Raleway"/>
                <a:ea typeface="Raleway"/>
              </a:rPr>
              <a:t> </a:t>
            </a:r>
            <a:r>
              <a:rPr b="0" lang="en-US" sz="2800" spc="-1" strike="noStrike">
                <a:solidFill>
                  <a:srgbClr val="000000"/>
                </a:solidFill>
                <a:latin typeface="Raleway"/>
                <a:ea typeface="Raleway"/>
              </a:rPr>
              <a:t>Central Asian countries still make only a modest contribution to the global Islamic finance industry, with reported Islamic finance assets of USD 699 million in 2023, or 0.01% of total global Islamic finance assets. </a:t>
            </a:r>
            <a:endParaRPr b="0" lang="ru-RU" sz="2800" spc="-1" strike="noStrike">
              <a:latin typeface="Arial"/>
            </a:endParaRPr>
          </a:p>
          <a:p>
            <a:pPr algn="ctr">
              <a:lnSpc>
                <a:spcPts val="4904"/>
              </a:lnSpc>
              <a:buNone/>
            </a:pPr>
            <a:r>
              <a:rPr b="0" lang="en-US" sz="2800" spc="-1" strike="noStrike">
                <a:solidFill>
                  <a:srgbClr val="000000"/>
                </a:solidFill>
                <a:latin typeface="Raleway"/>
                <a:ea typeface="Raleway"/>
              </a:rPr>
              <a:t>According to the Islamic Finance Development Report 2024, Kazakhstan ranked 19 globally in the level of Islamic Finance development in 2024 The Kyrgyz Republic 32, Uzbekistan 63, and Tajikistan 82, respectively, while Turkmenistan ranking 111.</a:t>
            </a:r>
            <a:endParaRPr b="0" lang="ru-RU" sz="2800" spc="-1" strike="noStrike">
              <a:latin typeface="Arial"/>
            </a:endParaRPr>
          </a:p>
          <a:p>
            <a:pPr algn="ctr">
              <a:lnSpc>
                <a:spcPts val="4904"/>
              </a:lnSpc>
              <a:buNone/>
            </a:pPr>
            <a:endParaRPr b="0" lang="ru-RU" sz="2800" spc="-1" strike="noStrike">
              <a:latin typeface="Arial"/>
            </a:endParaRPr>
          </a:p>
          <a:p>
            <a:pPr algn="ctr">
              <a:lnSpc>
                <a:spcPts val="4904"/>
              </a:lnSpc>
              <a:buNone/>
            </a:pPr>
            <a:r>
              <a:rPr b="0" lang="en-US" sz="2800" spc="-1" strike="noStrike">
                <a:solidFill>
                  <a:srgbClr val="000000"/>
                </a:solidFill>
                <a:latin typeface="Raleway"/>
                <a:ea typeface="Raleway"/>
              </a:rPr>
              <a:t>Global GDP 2024 - $110 Trln</a:t>
            </a:r>
            <a:endParaRPr b="0" lang="ru-RU" sz="2800" spc="-1" strike="noStrike">
              <a:latin typeface="Arial"/>
            </a:endParaRPr>
          </a:p>
          <a:p>
            <a:pPr algn="ctr">
              <a:lnSpc>
                <a:spcPts val="4904"/>
              </a:lnSpc>
              <a:buNone/>
            </a:pPr>
            <a:r>
              <a:rPr b="0" lang="en-US" sz="2800" spc="-1" strike="noStrike">
                <a:solidFill>
                  <a:srgbClr val="000000"/>
                </a:solidFill>
                <a:latin typeface="Raleway"/>
                <a:ea typeface="Raleway"/>
              </a:rPr>
              <a:t>Central Asian GDP 2024 - $500Bln (0,45%)</a:t>
            </a:r>
            <a:endParaRPr b="0" lang="ru-RU" sz="2800" spc="-1" strike="noStrike">
              <a:latin typeface="Arial"/>
            </a:endParaRPr>
          </a:p>
          <a:p>
            <a:pPr algn="ctr">
              <a:lnSpc>
                <a:spcPts val="4904"/>
              </a:lnSpc>
              <a:buNone/>
            </a:pPr>
            <a:endParaRPr b="0" lang="ru-RU" sz="2800" spc="-1" strike="noStrike">
              <a:latin typeface="Arial"/>
            </a:endParaRPr>
          </a:p>
          <a:p>
            <a:pPr algn="ctr">
              <a:lnSpc>
                <a:spcPts val="4904"/>
              </a:lnSpc>
              <a:buNone/>
            </a:pPr>
            <a:r>
              <a:rPr b="0" lang="en-US" sz="2800" spc="-1" strike="noStrike">
                <a:solidFill>
                  <a:srgbClr val="000000"/>
                </a:solidFill>
                <a:latin typeface="Raleway"/>
                <a:ea typeface="Raleway"/>
              </a:rPr>
              <a:t>Global Islamic assets - $5,4 Trln</a:t>
            </a:r>
            <a:endParaRPr b="0" lang="ru-RU" sz="2800" spc="-1" strike="noStrike">
              <a:latin typeface="Arial"/>
            </a:endParaRPr>
          </a:p>
          <a:p>
            <a:pPr algn="ctr">
              <a:lnSpc>
                <a:spcPts val="4904"/>
              </a:lnSpc>
              <a:buNone/>
            </a:pPr>
            <a:r>
              <a:rPr b="0" lang="en-US" sz="2800" spc="-1" strike="noStrike">
                <a:solidFill>
                  <a:srgbClr val="000000"/>
                </a:solidFill>
                <a:latin typeface="Raleway"/>
                <a:ea typeface="Raleway"/>
              </a:rPr>
              <a:t>Central Asian Islamic finance assets - $0,7Bln (0,00013%)</a:t>
            </a:r>
            <a:endParaRPr b="0" lang="ru-RU" sz="2800" spc="-1" strike="noStrike">
              <a:latin typeface="Arial"/>
            </a:endParaRPr>
          </a:p>
          <a:p>
            <a:pPr algn="ctr">
              <a:lnSpc>
                <a:spcPts val="4904"/>
              </a:lnSpc>
              <a:buNone/>
            </a:pPr>
            <a:endParaRPr b="0" lang="ru-RU" sz="2800" spc="-1" strike="noStrike">
              <a:latin typeface="Arial"/>
            </a:endParaRPr>
          </a:p>
          <a:p>
            <a:pPr algn="ctr">
              <a:lnSpc>
                <a:spcPts val="4904"/>
              </a:lnSpc>
              <a:buNone/>
            </a:pPr>
            <a:r>
              <a:rPr b="0" lang="en-US" sz="2800" spc="-1" strike="noStrike">
                <a:solidFill>
                  <a:srgbClr val="000000"/>
                </a:solidFill>
                <a:latin typeface="Raleway"/>
                <a:ea typeface="Raleway"/>
              </a:rPr>
              <a:t>Opportunity to grow at least 500 times</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43" name="Freeform 2"/>
          <p:cNvSpPr/>
          <p:nvPr/>
        </p:nvSpPr>
        <p:spPr>
          <a:xfrm>
            <a:off x="16121880" y="6324840"/>
            <a:ext cx="4353120" cy="4353120"/>
          </a:xfrm>
          <a:custGeom>
            <a:avLst/>
            <a:gdLst/>
            <a:ahLst/>
            <a:rect l="l" t="t" r="r" b="b"/>
            <a:pathLst>
              <a:path w="4353535" h="4353535">
                <a:moveTo>
                  <a:pt x="0" y="0"/>
                </a:moveTo>
                <a:lnTo>
                  <a:pt x="4353534" y="0"/>
                </a:lnTo>
                <a:lnTo>
                  <a:pt x="4353534" y="4353535"/>
                </a:lnTo>
                <a:lnTo>
                  <a:pt x="0" y="4353535"/>
                </a:lnTo>
                <a:lnTo>
                  <a:pt x="0" y="0"/>
                </a:lnTo>
                <a:close/>
              </a:path>
            </a:pathLst>
          </a:custGeom>
          <a:blipFill rotWithShape="0">
            <a:blip r:embed="rId1"/>
            <a:srcRect/>
            <a:stretch/>
          </a:blipFill>
          <a:ln w="0">
            <a:noFill/>
          </a:ln>
        </p:spPr>
        <p:style>
          <a:lnRef idx="0"/>
          <a:fillRef idx="0"/>
          <a:effectRef idx="0"/>
          <a:fontRef idx="minor"/>
        </p:style>
      </p:sp>
      <p:sp>
        <p:nvSpPr>
          <p:cNvPr id="144" name="Freeform 3"/>
          <p:cNvSpPr/>
          <p:nvPr/>
        </p:nvSpPr>
        <p:spPr>
          <a:xfrm>
            <a:off x="1342116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2"/>
            <a:srcRect/>
            <a:stretch/>
          </a:blipFill>
          <a:ln w="0">
            <a:noFill/>
          </a:ln>
        </p:spPr>
        <p:style>
          <a:lnRef idx="0"/>
          <a:fillRef idx="0"/>
          <a:effectRef idx="0"/>
          <a:fontRef idx="minor"/>
        </p:style>
      </p:sp>
      <p:sp>
        <p:nvSpPr>
          <p:cNvPr id="145" name="TextBox 4"/>
          <p:cNvSpPr/>
          <p:nvPr/>
        </p:nvSpPr>
        <p:spPr>
          <a:xfrm>
            <a:off x="3037680" y="2210760"/>
            <a:ext cx="14145120" cy="8347320"/>
          </a:xfrm>
          <a:prstGeom prst="rect">
            <a:avLst/>
          </a:prstGeom>
          <a:noFill/>
          <a:ln w="0">
            <a:noFill/>
          </a:ln>
        </p:spPr>
        <p:style>
          <a:lnRef idx="0"/>
          <a:fillRef idx="0"/>
          <a:effectRef idx="0"/>
          <a:fontRef idx="minor"/>
        </p:style>
        <p:txBody>
          <a:bodyPr lIns="0" rIns="0" tIns="0" bIns="0" anchor="t">
            <a:spAutoFit/>
          </a:bodyPr>
          <a:p>
            <a:pPr algn="r">
              <a:lnSpc>
                <a:spcPts val="5573"/>
              </a:lnSpc>
              <a:buNone/>
            </a:pPr>
            <a:r>
              <a:rPr b="1" lang="en-US" sz="4330" spc="429" strike="noStrike">
                <a:solidFill>
                  <a:srgbClr val="000000"/>
                </a:solidFill>
                <a:latin typeface="Raleway Bold"/>
                <a:ea typeface="Raleway Bold"/>
              </a:rPr>
              <a:t>These are non-guaranteed, profit-sharing investment deposits.</a:t>
            </a:r>
            <a:endParaRPr b="0" lang="ru-RU" sz="4330" spc="-1" strike="noStrike">
              <a:latin typeface="Arial"/>
            </a:endParaRPr>
          </a:p>
          <a:p>
            <a:pPr algn="r">
              <a:lnSpc>
                <a:spcPts val="5573"/>
              </a:lnSpc>
              <a:buNone/>
            </a:pPr>
            <a:endParaRPr b="0" lang="ru-RU" sz="4330" spc="-1" strike="noStrike">
              <a:latin typeface="Arial"/>
            </a:endParaRPr>
          </a:p>
          <a:p>
            <a:pPr algn="r">
              <a:lnSpc>
                <a:spcPts val="4901"/>
              </a:lnSpc>
              <a:buNone/>
            </a:pPr>
            <a:r>
              <a:rPr b="1" lang="en-US" sz="3500" spc="-1" strike="noStrike">
                <a:solidFill>
                  <a:srgbClr val="000000"/>
                </a:solidFill>
                <a:latin typeface="Raleway Bold"/>
                <a:ea typeface="Raleway Bold"/>
              </a:rPr>
              <a:t>Al Safi Bank and TAYYAB (Kazakhstan)</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IMANUM and Hayot Bank (Uzbekistan)</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(Kyrgyzstan) crowdfunding + savings model</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Alif Bank (Tadjikistan)</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endParaRPr b="0" lang="ru-RU" sz="3500" spc="-1" strike="noStrike">
              <a:latin typeface="Arial"/>
            </a:endParaRPr>
          </a:p>
        </p:txBody>
      </p:sp>
      <p:sp>
        <p:nvSpPr>
          <p:cNvPr id="146" name="TextBox 5"/>
          <p:cNvSpPr/>
          <p:nvPr/>
        </p:nvSpPr>
        <p:spPr>
          <a:xfrm rot="16200000">
            <a:off x="-2243160" y="3343320"/>
            <a:ext cx="9407520" cy="3543480"/>
          </a:xfrm>
          <a:prstGeom prst="rect">
            <a:avLst/>
          </a:prstGeom>
          <a:noFill/>
          <a:ln w="0">
            <a:noFill/>
          </a:ln>
        </p:spPr>
        <p:style>
          <a:lnRef idx="0"/>
          <a:fillRef idx="0"/>
          <a:effectRef idx="0"/>
          <a:fontRef idx="minor"/>
        </p:style>
        <p:txBody>
          <a:bodyPr lIns="0" rIns="0" tIns="0" bIns="0" anchor="t">
            <a:spAutoFit/>
          </a:bodyPr>
          <a:p>
            <a:pPr>
              <a:lnSpc>
                <a:spcPts val="6976"/>
              </a:lnSpc>
              <a:buNone/>
            </a:pPr>
            <a:r>
              <a:rPr b="1" lang="en-US" sz="6400" spc="-1" strike="noStrike">
                <a:solidFill>
                  <a:srgbClr val="1d617a"/>
                </a:solidFill>
                <a:latin typeface="Raleway Bold"/>
                <a:ea typeface="Raleway Bold"/>
              </a:rPr>
              <a:t>Investment Accounts (Mudarabah &amp; Wakalah) </a:t>
            </a:r>
            <a:endParaRPr b="0" lang="ru-RU" sz="6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47" name="Freeform 2"/>
          <p:cNvSpPr/>
          <p:nvPr/>
        </p:nvSpPr>
        <p:spPr>
          <a:xfrm>
            <a:off x="0" y="0"/>
            <a:ext cx="11300760" cy="4152960"/>
          </a:xfrm>
          <a:custGeom>
            <a:avLst/>
            <a:gdLst/>
            <a:ahLst/>
            <a:rect l="l" t="t" r="r" b="b"/>
            <a:pathLst>
              <a:path w="11301259" h="4153213">
                <a:moveTo>
                  <a:pt x="0" y="0"/>
                </a:moveTo>
                <a:lnTo>
                  <a:pt x="11301259" y="0"/>
                </a:lnTo>
                <a:lnTo>
                  <a:pt x="11301259" y="4153213"/>
                </a:lnTo>
                <a:lnTo>
                  <a:pt x="0" y="4153213"/>
                </a:lnTo>
                <a:lnTo>
                  <a:pt x="0" y="0"/>
                </a:lnTo>
                <a:close/>
              </a:path>
            </a:pathLst>
          </a:custGeom>
          <a:blipFill rotWithShape="0">
            <a:blip r:embed="rId1"/>
            <a:srcRect/>
            <a:stretch/>
          </a:blipFill>
          <a:ln w="0">
            <a:noFill/>
          </a:ln>
        </p:spPr>
        <p:style>
          <a:lnRef idx="0"/>
          <a:fillRef idx="0"/>
          <a:effectRef idx="0"/>
          <a:fontRef idx="minor"/>
        </p:style>
      </p:sp>
      <p:sp>
        <p:nvSpPr>
          <p:cNvPr id="148" name="Freeform 3"/>
          <p:cNvSpPr/>
          <p:nvPr/>
        </p:nvSpPr>
        <p:spPr>
          <a:xfrm>
            <a:off x="0" y="4153320"/>
            <a:ext cx="13664880" cy="6133320"/>
          </a:xfrm>
          <a:custGeom>
            <a:avLst/>
            <a:gdLst/>
            <a:ahLst/>
            <a:rect l="l" t="t" r="r" b="b"/>
            <a:pathLst>
              <a:path w="13665146" h="6133787">
                <a:moveTo>
                  <a:pt x="0" y="0"/>
                </a:moveTo>
                <a:lnTo>
                  <a:pt x="13665146" y="0"/>
                </a:lnTo>
                <a:lnTo>
                  <a:pt x="13665146" y="6133787"/>
                </a:lnTo>
                <a:lnTo>
                  <a:pt x="0" y="6133787"/>
                </a:lnTo>
                <a:lnTo>
                  <a:pt x="0" y="0"/>
                </a:lnTo>
                <a:close/>
              </a:path>
            </a:pathLst>
          </a:custGeom>
          <a:blipFill rotWithShape="0">
            <a:blip r:embed="rId2"/>
            <a:srcRect/>
            <a:stretch/>
          </a:blipFill>
          <a:ln w="0">
            <a:noFill/>
          </a:ln>
        </p:spPr>
        <p:style>
          <a:lnRef idx="0"/>
          <a:fillRef idx="0"/>
          <a:effectRef idx="0"/>
          <a:fontRef idx="minor"/>
        </p:style>
      </p:sp>
      <p:sp>
        <p:nvSpPr>
          <p:cNvPr id="149" name="Freeform 4"/>
          <p:cNvSpPr/>
          <p:nvPr/>
        </p:nvSpPr>
        <p:spPr>
          <a:xfrm>
            <a:off x="11291760" y="-457200"/>
            <a:ext cx="6995880" cy="5880600"/>
          </a:xfrm>
          <a:custGeom>
            <a:avLst/>
            <a:gdLst/>
            <a:ahLst/>
            <a:rect l="l" t="t" r="r" b="b"/>
            <a:pathLst>
              <a:path w="6996266" h="5880924">
                <a:moveTo>
                  <a:pt x="0" y="0"/>
                </a:moveTo>
                <a:lnTo>
                  <a:pt x="6996266" y="0"/>
                </a:lnTo>
                <a:lnTo>
                  <a:pt x="6996266" y="5880924"/>
                </a:lnTo>
                <a:lnTo>
                  <a:pt x="0" y="5880924"/>
                </a:lnTo>
                <a:lnTo>
                  <a:pt x="0" y="0"/>
                </a:lnTo>
                <a:close/>
              </a:path>
            </a:pathLst>
          </a:custGeom>
          <a:blipFill rotWithShape="0">
            <a:blip r:embed="rId3"/>
            <a:srcRect/>
            <a:stretch/>
          </a:blipFill>
          <a:ln w="0">
            <a:noFill/>
          </a:ln>
        </p:spPr>
        <p:style>
          <a:lnRef idx="0"/>
          <a:fillRef idx="0"/>
          <a:effectRef idx="0"/>
          <a:fontRef idx="minor"/>
        </p:style>
      </p:sp>
      <p:sp>
        <p:nvSpPr>
          <p:cNvPr id="150" name="Freeform 5"/>
          <p:cNvSpPr/>
          <p:nvPr/>
        </p:nvSpPr>
        <p:spPr>
          <a:xfrm>
            <a:off x="16121880" y="6324840"/>
            <a:ext cx="4353120" cy="4353120"/>
          </a:xfrm>
          <a:custGeom>
            <a:avLst/>
            <a:gdLst/>
            <a:ahLst/>
            <a:rect l="l" t="t" r="r" b="b"/>
            <a:pathLst>
              <a:path w="4353535" h="4353535">
                <a:moveTo>
                  <a:pt x="0" y="0"/>
                </a:moveTo>
                <a:lnTo>
                  <a:pt x="4353534" y="0"/>
                </a:lnTo>
                <a:lnTo>
                  <a:pt x="4353534" y="4353535"/>
                </a:lnTo>
                <a:lnTo>
                  <a:pt x="0" y="4353535"/>
                </a:lnTo>
                <a:lnTo>
                  <a:pt x="0" y="0"/>
                </a:lnTo>
                <a:close/>
              </a:path>
            </a:pathLst>
          </a:custGeom>
          <a:blipFill rotWithShape="0">
            <a:blip r:embed="rId4"/>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51" name="Freeform 2"/>
          <p:cNvSpPr/>
          <p:nvPr/>
        </p:nvSpPr>
        <p:spPr>
          <a:xfrm>
            <a:off x="-1612440" y="6884280"/>
            <a:ext cx="5869800" cy="7186320"/>
          </a:xfrm>
          <a:custGeom>
            <a:avLst/>
            <a:gdLst/>
            <a:ahLst/>
            <a:rect l="l" t="t" r="r" b="b"/>
            <a:pathLst>
              <a:path w="5870219" h="7186736">
                <a:moveTo>
                  <a:pt x="0" y="0"/>
                </a:moveTo>
                <a:lnTo>
                  <a:pt x="5870220" y="0"/>
                </a:lnTo>
                <a:lnTo>
                  <a:pt x="5870220" y="7186736"/>
                </a:lnTo>
                <a:lnTo>
                  <a:pt x="0" y="7186736"/>
                </a:lnTo>
                <a:lnTo>
                  <a:pt x="0" y="0"/>
                </a:lnTo>
                <a:close/>
              </a:path>
            </a:pathLst>
          </a:custGeom>
          <a:blipFill rotWithShape="0">
            <a:blip r:embed="rId1"/>
            <a:srcRect/>
            <a:stretch/>
          </a:blipFill>
          <a:ln w="0">
            <a:noFill/>
          </a:ln>
        </p:spPr>
        <p:style>
          <a:lnRef idx="0"/>
          <a:fillRef idx="0"/>
          <a:effectRef idx="0"/>
          <a:fontRef idx="minor"/>
        </p:style>
      </p:sp>
      <p:sp>
        <p:nvSpPr>
          <p:cNvPr id="152" name="Freeform 3"/>
          <p:cNvSpPr/>
          <p:nvPr/>
        </p:nvSpPr>
        <p:spPr>
          <a:xfrm>
            <a:off x="16220160" y="-679320"/>
            <a:ext cx="2637720" cy="3088440"/>
          </a:xfrm>
          <a:custGeom>
            <a:avLst/>
            <a:gdLst/>
            <a:ahLst/>
            <a:rect l="l" t="t" r="r" b="b"/>
            <a:pathLst>
              <a:path w="2637901" h="3088634">
                <a:moveTo>
                  <a:pt x="0" y="0"/>
                </a:moveTo>
                <a:lnTo>
                  <a:pt x="2637901" y="0"/>
                </a:lnTo>
                <a:lnTo>
                  <a:pt x="2637901" y="3088633"/>
                </a:lnTo>
                <a:lnTo>
                  <a:pt x="0" y="3088633"/>
                </a:lnTo>
                <a:lnTo>
                  <a:pt x="0" y="0"/>
                </a:lnTo>
                <a:close/>
              </a:path>
            </a:pathLst>
          </a:custGeom>
          <a:blipFill rotWithShape="0">
            <a:blip r:embed="rId2"/>
            <a:srcRect/>
            <a:stretch/>
          </a:blipFill>
          <a:ln w="0">
            <a:noFill/>
          </a:ln>
        </p:spPr>
        <p:style>
          <a:lnRef idx="0"/>
          <a:fillRef idx="0"/>
          <a:effectRef idx="0"/>
          <a:fontRef idx="minor"/>
        </p:style>
      </p:sp>
      <p:sp>
        <p:nvSpPr>
          <p:cNvPr id="153" name="Freeform 4"/>
          <p:cNvSpPr/>
          <p:nvPr/>
        </p:nvSpPr>
        <p:spPr>
          <a:xfrm>
            <a:off x="13773960" y="8439120"/>
            <a:ext cx="4323960" cy="1638000"/>
          </a:xfrm>
          <a:custGeom>
            <a:avLst/>
            <a:gdLst/>
            <a:ahLst/>
            <a:rect l="l" t="t" r="r" b="b"/>
            <a:pathLst>
              <a:path w="4324350" h="1638300">
                <a:moveTo>
                  <a:pt x="0" y="0"/>
                </a:moveTo>
                <a:lnTo>
                  <a:pt x="4324350" y="0"/>
                </a:lnTo>
                <a:lnTo>
                  <a:pt x="4324350" y="1638300"/>
                </a:lnTo>
                <a:lnTo>
                  <a:pt x="0" y="1638300"/>
                </a:lnTo>
                <a:lnTo>
                  <a:pt x="0" y="0"/>
                </a:lnTo>
                <a:close/>
              </a:path>
            </a:pathLst>
          </a:custGeom>
          <a:blipFill rotWithShape="0">
            <a:blip r:embed="rId3"/>
            <a:srcRect/>
            <a:stretch/>
          </a:blipFill>
          <a:ln w="0">
            <a:noFill/>
          </a:ln>
        </p:spPr>
        <p:style>
          <a:lnRef idx="0"/>
          <a:fillRef idx="0"/>
          <a:effectRef idx="0"/>
          <a:fontRef idx="minor"/>
        </p:style>
      </p:sp>
      <p:sp>
        <p:nvSpPr>
          <p:cNvPr id="154" name="TextBox 5"/>
          <p:cNvSpPr/>
          <p:nvPr/>
        </p:nvSpPr>
        <p:spPr>
          <a:xfrm>
            <a:off x="2760120" y="545040"/>
            <a:ext cx="14778720" cy="5857560"/>
          </a:xfrm>
          <a:prstGeom prst="rect">
            <a:avLst/>
          </a:prstGeom>
          <a:noFill/>
          <a:ln w="0">
            <a:noFill/>
          </a:ln>
        </p:spPr>
        <p:style>
          <a:lnRef idx="0"/>
          <a:fillRef idx="0"/>
          <a:effectRef idx="0"/>
          <a:fontRef idx="minor"/>
        </p:style>
        <p:txBody>
          <a:bodyPr lIns="0" rIns="0" tIns="0" bIns="0" anchor="t">
            <a:spAutoFit/>
          </a:bodyPr>
          <a:p>
            <a:pPr algn="r">
              <a:lnSpc>
                <a:spcPts val="5573"/>
              </a:lnSpc>
              <a:buNone/>
            </a:pPr>
            <a:r>
              <a:rPr b="1" lang="en-US" sz="4330" spc="429" strike="noStrike">
                <a:solidFill>
                  <a:srgbClr val="000000"/>
                </a:solidFill>
                <a:latin typeface="Raleway Bold"/>
                <a:ea typeface="Raleway Bold"/>
              </a:rPr>
              <a:t>Sukuk allows providers to raise capital by selling ownership in assets, not debt.</a:t>
            </a:r>
            <a:endParaRPr b="0" lang="ru-RU" sz="4330" spc="-1" strike="noStrike">
              <a:latin typeface="Arial"/>
            </a:endParaRPr>
          </a:p>
          <a:p>
            <a:pPr algn="r">
              <a:lnSpc>
                <a:spcPts val="5573"/>
              </a:lnSpc>
              <a:buNone/>
            </a:pPr>
            <a:endParaRPr b="0" lang="ru-RU" sz="4330" spc="-1" strike="noStrike">
              <a:latin typeface="Arial"/>
            </a:endParaRPr>
          </a:p>
          <a:p>
            <a:pPr algn="r">
              <a:lnSpc>
                <a:spcPts val="4901"/>
              </a:lnSpc>
              <a:buNone/>
            </a:pPr>
            <a:r>
              <a:rPr b="1" lang="en-US" sz="3500" spc="-1" strike="noStrike">
                <a:solidFill>
                  <a:srgbClr val="000000"/>
                </a:solidFill>
                <a:latin typeface="Raleway Bold"/>
                <a:ea typeface="Raleway Bold"/>
              </a:rPr>
              <a:t>ICD Raises KZT 2 billion in Kazakh Tenge Sukuk Debut</a:t>
            </a: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Kazakhstan Sukuk Framework – </a:t>
            </a:r>
            <a:r>
              <a:rPr b="0" lang="en-US" sz="3500" spc="-1" strike="noStrike">
                <a:solidFill>
                  <a:srgbClr val="000000"/>
                </a:solidFill>
                <a:latin typeface="Raleway"/>
                <a:ea typeface="Raleway"/>
              </a:rPr>
              <a:t>National Bank building a regulatory base</a:t>
            </a: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Uzbekistan’s Ministry of Finance – </a:t>
            </a:r>
            <a:r>
              <a:rPr b="0" lang="en-US" sz="3500" spc="-1" strike="noStrike">
                <a:solidFill>
                  <a:srgbClr val="000000"/>
                </a:solidFill>
                <a:latin typeface="Raleway"/>
                <a:ea typeface="Raleway"/>
              </a:rPr>
              <a:t>Studying sovereign sukuk pilot</a:t>
            </a:r>
            <a:endParaRPr b="0" lang="ru-RU" sz="3500" spc="-1" strike="noStrike">
              <a:latin typeface="Arial"/>
            </a:endParaRPr>
          </a:p>
          <a:p>
            <a:pPr algn="r">
              <a:lnSpc>
                <a:spcPts val="4901"/>
              </a:lnSpc>
              <a:buNone/>
            </a:pPr>
            <a:endParaRPr b="0" lang="ru-RU" sz="3500" spc="-1" strike="noStrike">
              <a:latin typeface="Arial"/>
            </a:endParaRPr>
          </a:p>
        </p:txBody>
      </p:sp>
      <p:sp>
        <p:nvSpPr>
          <p:cNvPr id="155" name="Freeform 6"/>
          <p:cNvSpPr/>
          <p:nvPr/>
        </p:nvSpPr>
        <p:spPr>
          <a:xfrm>
            <a:off x="2252880" y="5359320"/>
            <a:ext cx="11300760" cy="4746240"/>
          </a:xfrm>
          <a:custGeom>
            <a:avLst/>
            <a:gdLst/>
            <a:ahLst/>
            <a:rect l="l" t="t" r="r" b="b"/>
            <a:pathLst>
              <a:path w="11301259" h="4746529">
                <a:moveTo>
                  <a:pt x="0" y="0"/>
                </a:moveTo>
                <a:lnTo>
                  <a:pt x="11301259" y="0"/>
                </a:lnTo>
                <a:lnTo>
                  <a:pt x="11301259" y="4746529"/>
                </a:lnTo>
                <a:lnTo>
                  <a:pt x="0" y="4746529"/>
                </a:lnTo>
                <a:lnTo>
                  <a:pt x="0" y="0"/>
                </a:lnTo>
                <a:close/>
              </a:path>
            </a:pathLst>
          </a:custGeom>
          <a:blipFill rotWithShape="0">
            <a:blip r:embed="rId4"/>
            <a:srcRect/>
            <a:stretch/>
          </a:blipFill>
          <a:ln w="0">
            <a:noFill/>
          </a:ln>
        </p:spPr>
        <p:style>
          <a:lnRef idx="0"/>
          <a:fillRef idx="0"/>
          <a:effectRef idx="0"/>
          <a:fontRef idx="minor"/>
        </p:style>
      </p:sp>
      <p:sp>
        <p:nvSpPr>
          <p:cNvPr id="156" name="TextBox 7"/>
          <p:cNvSpPr/>
          <p:nvPr/>
        </p:nvSpPr>
        <p:spPr>
          <a:xfrm rot="16200000">
            <a:off x="-3613680" y="4199400"/>
            <a:ext cx="9802440" cy="1772280"/>
          </a:xfrm>
          <a:prstGeom prst="rect">
            <a:avLst/>
          </a:prstGeom>
          <a:noFill/>
          <a:ln w="0">
            <a:noFill/>
          </a:ln>
        </p:spPr>
        <p:style>
          <a:lnRef idx="0"/>
          <a:fillRef idx="0"/>
          <a:effectRef idx="0"/>
          <a:fontRef idx="minor"/>
        </p:style>
        <p:txBody>
          <a:bodyPr lIns="0" rIns="0" tIns="0" bIns="0" anchor="t">
            <a:spAutoFit/>
          </a:bodyPr>
          <a:p>
            <a:pPr>
              <a:lnSpc>
                <a:spcPts val="6976"/>
              </a:lnSpc>
              <a:buNone/>
            </a:pPr>
            <a:r>
              <a:rPr b="1" lang="en-US" sz="6000" spc="-1" strike="noStrike">
                <a:solidFill>
                  <a:srgbClr val="1d617a"/>
                </a:solidFill>
                <a:latin typeface="Raleway Bold"/>
                <a:ea typeface="Raleway Bold"/>
              </a:rPr>
              <a:t>Sukuk – Islamic Capital Market Instrument</a:t>
            </a:r>
            <a:endParaRPr b="0" lang="ru-RU" sz="6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57" name="Freeform 2"/>
          <p:cNvSpPr/>
          <p:nvPr/>
        </p:nvSpPr>
        <p:spPr>
          <a:xfrm>
            <a:off x="2354400" y="2213280"/>
            <a:ext cx="12837600" cy="8299440"/>
          </a:xfrm>
          <a:custGeom>
            <a:avLst/>
            <a:gdLst/>
            <a:ahLst/>
            <a:rect l="l" t="t" r="r" b="b"/>
            <a:pathLst>
              <a:path w="12837951" h="8299856">
                <a:moveTo>
                  <a:pt x="0" y="0"/>
                </a:moveTo>
                <a:lnTo>
                  <a:pt x="12837951" y="0"/>
                </a:lnTo>
                <a:lnTo>
                  <a:pt x="12837951" y="8299855"/>
                </a:lnTo>
                <a:lnTo>
                  <a:pt x="0" y="8299855"/>
                </a:lnTo>
                <a:lnTo>
                  <a:pt x="0" y="0"/>
                </a:lnTo>
                <a:close/>
              </a:path>
            </a:pathLst>
          </a:custGeom>
          <a:blipFill rotWithShape="0">
            <a:blip r:embed="rId1"/>
            <a:srcRect/>
            <a:stretch/>
          </a:blipFill>
          <a:ln w="0">
            <a:noFill/>
          </a:ln>
        </p:spPr>
        <p:style>
          <a:lnRef idx="0"/>
          <a:fillRef idx="0"/>
          <a:effectRef idx="0"/>
          <a:fontRef idx="minor"/>
        </p:style>
      </p:sp>
      <p:sp>
        <p:nvSpPr>
          <p:cNvPr id="158" name="TextBox 3"/>
          <p:cNvSpPr/>
          <p:nvPr/>
        </p:nvSpPr>
        <p:spPr>
          <a:xfrm>
            <a:off x="320040" y="366120"/>
            <a:ext cx="17705520" cy="1937880"/>
          </a:xfrm>
          <a:prstGeom prst="rect">
            <a:avLst/>
          </a:prstGeom>
          <a:noFill/>
          <a:ln w="0">
            <a:noFill/>
          </a:ln>
        </p:spPr>
        <p:style>
          <a:lnRef idx="0"/>
          <a:fillRef idx="0"/>
          <a:effectRef idx="0"/>
          <a:fontRef idx="minor"/>
        </p:style>
        <p:txBody>
          <a:bodyPr lIns="0" rIns="0" tIns="0" bIns="0" anchor="t">
            <a:spAutoFit/>
          </a:bodyPr>
          <a:p>
            <a:pPr algn="ctr">
              <a:lnSpc>
                <a:spcPts val="3815"/>
              </a:lnSpc>
              <a:buNone/>
            </a:pPr>
            <a:r>
              <a:rPr b="1" lang="en-US" sz="3500" spc="-1" strike="noStrike">
                <a:solidFill>
                  <a:srgbClr val="000000"/>
                </a:solidFill>
                <a:latin typeface="Raleway Bold"/>
                <a:ea typeface="Raleway Bold"/>
              </a:rPr>
              <a:t>There were many notable international transactions in 2024, such as Indonesia’s 30-year green sukuk, a $5 billion issue from Saudi Arabia, and a $2.5 billion sustainability sukuk issued by the Islamic Development Bank.</a:t>
            </a:r>
            <a:endParaRPr b="0" lang="ru-RU" sz="35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59" name="Freeform 2"/>
          <p:cNvSpPr/>
          <p:nvPr/>
        </p:nvSpPr>
        <p:spPr>
          <a:xfrm>
            <a:off x="16121880" y="6324840"/>
            <a:ext cx="4353120" cy="4353120"/>
          </a:xfrm>
          <a:custGeom>
            <a:avLst/>
            <a:gdLst/>
            <a:ahLst/>
            <a:rect l="l" t="t" r="r" b="b"/>
            <a:pathLst>
              <a:path w="4353535" h="4353535">
                <a:moveTo>
                  <a:pt x="0" y="0"/>
                </a:moveTo>
                <a:lnTo>
                  <a:pt x="4353534" y="0"/>
                </a:lnTo>
                <a:lnTo>
                  <a:pt x="4353534" y="4353535"/>
                </a:lnTo>
                <a:lnTo>
                  <a:pt x="0" y="4353535"/>
                </a:lnTo>
                <a:lnTo>
                  <a:pt x="0" y="0"/>
                </a:lnTo>
                <a:close/>
              </a:path>
            </a:pathLst>
          </a:custGeom>
          <a:blipFill rotWithShape="0">
            <a:blip r:embed="rId1"/>
            <a:srcRect/>
            <a:stretch/>
          </a:blipFill>
          <a:ln w="0">
            <a:noFill/>
          </a:ln>
        </p:spPr>
        <p:style>
          <a:lnRef idx="0"/>
          <a:fillRef idx="0"/>
          <a:effectRef idx="0"/>
          <a:fontRef idx="minor"/>
        </p:style>
      </p:sp>
      <p:sp>
        <p:nvSpPr>
          <p:cNvPr id="160" name="Freeform 3"/>
          <p:cNvSpPr/>
          <p:nvPr/>
        </p:nvSpPr>
        <p:spPr>
          <a:xfrm>
            <a:off x="1342116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2"/>
            <a:srcRect/>
            <a:stretch/>
          </a:blipFill>
          <a:ln w="0">
            <a:noFill/>
          </a:ln>
        </p:spPr>
        <p:style>
          <a:lnRef idx="0"/>
          <a:fillRef idx="0"/>
          <a:effectRef idx="0"/>
          <a:fontRef idx="minor"/>
        </p:style>
      </p:sp>
      <p:sp>
        <p:nvSpPr>
          <p:cNvPr id="161" name="TextBox 4"/>
          <p:cNvSpPr/>
          <p:nvPr/>
        </p:nvSpPr>
        <p:spPr>
          <a:xfrm rot="16200000">
            <a:off x="-2685600" y="3786120"/>
            <a:ext cx="9407520" cy="2658240"/>
          </a:xfrm>
          <a:prstGeom prst="rect">
            <a:avLst/>
          </a:prstGeom>
          <a:noFill/>
          <a:ln w="0">
            <a:noFill/>
          </a:ln>
        </p:spPr>
        <p:style>
          <a:lnRef idx="0"/>
          <a:fillRef idx="0"/>
          <a:effectRef idx="0"/>
          <a:fontRef idx="minor"/>
        </p:style>
        <p:txBody>
          <a:bodyPr lIns="0" rIns="0" tIns="0" bIns="0" anchor="t">
            <a:spAutoFit/>
          </a:bodyPr>
          <a:p>
            <a:pPr>
              <a:lnSpc>
                <a:spcPts val="6976"/>
              </a:lnSpc>
              <a:buNone/>
            </a:pPr>
            <a:r>
              <a:rPr b="1" lang="en-US" sz="6400" spc="-1" strike="noStrike">
                <a:solidFill>
                  <a:srgbClr val="1d617a"/>
                </a:solidFill>
                <a:latin typeface="Raleway Bold"/>
                <a:ea typeface="Raleway Bold"/>
              </a:rPr>
              <a:t>Islamic Windows &amp; Interbank Liquidity Platforms</a:t>
            </a:r>
            <a:endParaRPr b="0" lang="ru-RU" sz="6400" spc="-1" strike="noStrike">
              <a:latin typeface="Arial"/>
            </a:endParaRPr>
          </a:p>
        </p:txBody>
      </p:sp>
      <p:sp>
        <p:nvSpPr>
          <p:cNvPr id="162" name="TextBox 5"/>
          <p:cNvSpPr/>
          <p:nvPr/>
        </p:nvSpPr>
        <p:spPr>
          <a:xfrm>
            <a:off x="3114000" y="2210760"/>
            <a:ext cx="14145120" cy="6565320"/>
          </a:xfrm>
          <a:prstGeom prst="rect">
            <a:avLst/>
          </a:prstGeom>
          <a:noFill/>
          <a:ln w="0">
            <a:noFill/>
          </a:ln>
        </p:spPr>
        <p:style>
          <a:lnRef idx="0"/>
          <a:fillRef idx="0"/>
          <a:effectRef idx="0"/>
          <a:fontRef idx="minor"/>
        </p:style>
        <p:txBody>
          <a:bodyPr lIns="0" rIns="0" tIns="0" bIns="0" anchor="t">
            <a:spAutoFit/>
          </a:bodyPr>
          <a:p>
            <a:pPr algn="r">
              <a:lnSpc>
                <a:spcPts val="5573"/>
              </a:lnSpc>
              <a:buNone/>
            </a:pPr>
            <a:r>
              <a:rPr b="1" lang="en-US" sz="4330" spc="429" strike="noStrike">
                <a:solidFill>
                  <a:srgbClr val="000000"/>
                </a:solidFill>
                <a:latin typeface="Raleway Bold"/>
                <a:ea typeface="Raleway Bold"/>
              </a:rPr>
              <a:t>These include short-term liquidity tools and Shariah-compliant business units inside conventional banks.</a:t>
            </a:r>
            <a:endParaRPr b="0" lang="ru-RU" sz="4330" spc="-1" strike="noStrike">
              <a:latin typeface="Arial"/>
            </a:endParaRPr>
          </a:p>
          <a:p>
            <a:pPr algn="r">
              <a:lnSpc>
                <a:spcPts val="5573"/>
              </a:lnSpc>
              <a:buNone/>
            </a:pPr>
            <a:endParaRPr b="0" lang="ru-RU" sz="4330" spc="-1" strike="noStrike">
              <a:latin typeface="Arial"/>
            </a:endParaRPr>
          </a:p>
          <a:p>
            <a:pPr algn="r">
              <a:lnSpc>
                <a:spcPts val="4901"/>
              </a:lnSpc>
              <a:buNone/>
            </a:pPr>
            <a:r>
              <a:rPr b="1" lang="en-US" sz="3500" spc="-1" strike="noStrike">
                <a:solidFill>
                  <a:srgbClr val="000000"/>
                </a:solidFill>
                <a:latin typeface="Raleway Bold"/>
                <a:ea typeface="Raleway Bold"/>
              </a:rPr>
              <a:t>Microcreditbank (Uzbekistan) – </a:t>
            </a:r>
            <a:r>
              <a:rPr b="0" lang="en-US" sz="3500" spc="-1" strike="noStrike">
                <a:solidFill>
                  <a:srgbClr val="000000"/>
                </a:solidFill>
                <a:latin typeface="Raleway"/>
                <a:ea typeface="Raleway"/>
              </a:rPr>
              <a:t>Islamic window pilot</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Astana International Exchange – </a:t>
            </a:r>
            <a:r>
              <a:rPr b="0" lang="en-US" sz="3500" spc="-1" strike="noStrike">
                <a:solidFill>
                  <a:srgbClr val="000000"/>
                </a:solidFill>
                <a:latin typeface="Raleway"/>
                <a:ea typeface="Raleway"/>
              </a:rPr>
              <a:t>Working on Islamic repo tools</a:t>
            </a:r>
            <a:endParaRPr b="0" lang="ru-RU" sz="3500" spc="-1" strike="noStrike">
              <a:latin typeface="Arial"/>
            </a:endParaRPr>
          </a:p>
          <a:p>
            <a:pPr algn="r">
              <a:lnSpc>
                <a:spcPts val="4901"/>
              </a:lnSpc>
              <a:buNone/>
            </a:pPr>
            <a:r>
              <a:rPr b="0" lang="en-US" sz="3500" spc="-1" strike="noStrike">
                <a:solidFill>
                  <a:srgbClr val="000000"/>
                </a:solidFill>
                <a:latin typeface="Raleway"/>
                <a:ea typeface="Raleway"/>
              </a:rPr>
              <a:t>.</a:t>
            </a: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Uzbek Leasing Islamic Window</a:t>
            </a:r>
            <a:endParaRPr b="0" lang="ru-RU" sz="35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46" name="Freeform 2"/>
          <p:cNvSpPr/>
          <p:nvPr/>
        </p:nvSpPr>
        <p:spPr>
          <a:xfrm>
            <a:off x="-1000800" y="-762840"/>
            <a:ext cx="3591000" cy="4299120"/>
          </a:xfrm>
          <a:custGeom>
            <a:avLst/>
            <a:gdLst/>
            <a:ahLst/>
            <a:rect l="l" t="t" r="r" b="b"/>
            <a:pathLst>
              <a:path w="3591535" h="4299509">
                <a:moveTo>
                  <a:pt x="0" y="0"/>
                </a:moveTo>
                <a:lnTo>
                  <a:pt x="3591535" y="0"/>
                </a:lnTo>
                <a:lnTo>
                  <a:pt x="3591535" y="4299509"/>
                </a:lnTo>
                <a:lnTo>
                  <a:pt x="0" y="4299509"/>
                </a:lnTo>
                <a:lnTo>
                  <a:pt x="0" y="0"/>
                </a:lnTo>
                <a:close/>
              </a:path>
            </a:pathLst>
          </a:custGeom>
          <a:blipFill rotWithShape="0">
            <a:blip r:embed="rId1"/>
            <a:srcRect/>
            <a:stretch/>
          </a:blipFill>
          <a:ln w="0">
            <a:noFill/>
          </a:ln>
        </p:spPr>
        <p:style>
          <a:lnRef idx="0"/>
          <a:fillRef idx="0"/>
          <a:effectRef idx="0"/>
          <a:fontRef idx="minor"/>
        </p:style>
      </p:sp>
      <p:grpSp>
        <p:nvGrpSpPr>
          <p:cNvPr id="47" name="Group 3"/>
          <p:cNvGrpSpPr/>
          <p:nvPr/>
        </p:nvGrpSpPr>
        <p:grpSpPr>
          <a:xfrm>
            <a:off x="2319840" y="4307040"/>
            <a:ext cx="180720" cy="180720"/>
            <a:chOff x="2319840" y="4307040"/>
            <a:chExt cx="180720" cy="180720"/>
          </a:xfrm>
        </p:grpSpPr>
        <p:sp>
          <p:nvSpPr>
            <p:cNvPr id="48" name="Freeform 4"/>
            <p:cNvSpPr/>
            <p:nvPr/>
          </p:nvSpPr>
          <p:spPr>
            <a:xfrm>
              <a:off x="2319840" y="4307040"/>
              <a:ext cx="180720" cy="180720"/>
            </a:xfrm>
            <a:custGeom>
              <a:avLst/>
              <a:gdLst/>
              <a:ahLst/>
              <a:rect l="l" t="t" r="r" b="b"/>
              <a:pathLst>
                <a:path w="181102" h="181102">
                  <a:moveTo>
                    <a:pt x="180975" y="90424"/>
                  </a:moveTo>
                  <a:cubicBezTo>
                    <a:pt x="180975" y="96393"/>
                    <a:pt x="180340" y="102235"/>
                    <a:pt x="179197" y="108077"/>
                  </a:cubicBezTo>
                  <a:cubicBezTo>
                    <a:pt x="178054" y="113919"/>
                    <a:pt x="176276" y="119507"/>
                    <a:pt x="173990" y="125095"/>
                  </a:cubicBezTo>
                  <a:cubicBezTo>
                    <a:pt x="171704" y="130683"/>
                    <a:pt x="168910" y="135763"/>
                    <a:pt x="165608" y="140716"/>
                  </a:cubicBezTo>
                  <a:cubicBezTo>
                    <a:pt x="162306" y="145669"/>
                    <a:pt x="158496" y="150241"/>
                    <a:pt x="154305" y="154432"/>
                  </a:cubicBezTo>
                  <a:cubicBezTo>
                    <a:pt x="150114" y="158623"/>
                    <a:pt x="145542" y="162433"/>
                    <a:pt x="140589" y="165735"/>
                  </a:cubicBezTo>
                  <a:cubicBezTo>
                    <a:pt x="135636" y="169037"/>
                    <a:pt x="130429" y="171831"/>
                    <a:pt x="124968" y="174117"/>
                  </a:cubicBezTo>
                  <a:cubicBezTo>
                    <a:pt x="119507" y="176403"/>
                    <a:pt x="113792" y="178054"/>
                    <a:pt x="107950" y="179324"/>
                  </a:cubicBezTo>
                  <a:cubicBezTo>
                    <a:pt x="102108" y="180594"/>
                    <a:pt x="96266" y="181102"/>
                    <a:pt x="90297" y="181102"/>
                  </a:cubicBezTo>
                  <a:cubicBezTo>
                    <a:pt x="84328" y="181102"/>
                    <a:pt x="78486" y="180467"/>
                    <a:pt x="72644" y="179324"/>
                  </a:cubicBezTo>
                  <a:cubicBezTo>
                    <a:pt x="66802" y="178181"/>
                    <a:pt x="61214" y="176403"/>
                    <a:pt x="55626" y="174117"/>
                  </a:cubicBezTo>
                  <a:cubicBezTo>
                    <a:pt x="50038" y="171831"/>
                    <a:pt x="44958" y="169037"/>
                    <a:pt x="40005" y="165735"/>
                  </a:cubicBezTo>
                  <a:cubicBezTo>
                    <a:pt x="35052" y="162433"/>
                    <a:pt x="30480" y="158623"/>
                    <a:pt x="26289" y="154432"/>
                  </a:cubicBezTo>
                  <a:cubicBezTo>
                    <a:pt x="22098" y="150241"/>
                    <a:pt x="18288" y="145669"/>
                    <a:pt x="14986" y="140716"/>
                  </a:cubicBezTo>
                  <a:cubicBezTo>
                    <a:pt x="11684" y="135763"/>
                    <a:pt x="8890" y="130556"/>
                    <a:pt x="6604" y="125095"/>
                  </a:cubicBezTo>
                  <a:cubicBezTo>
                    <a:pt x="4318" y="119634"/>
                    <a:pt x="2921" y="113919"/>
                    <a:pt x="1778" y="108204"/>
                  </a:cubicBezTo>
                  <a:cubicBezTo>
                    <a:pt x="635" y="102489"/>
                    <a:pt x="0" y="96393"/>
                    <a:pt x="0" y="90424"/>
                  </a:cubicBezTo>
                  <a:cubicBezTo>
                    <a:pt x="0" y="84455"/>
                    <a:pt x="635" y="78613"/>
                    <a:pt x="1778" y="72771"/>
                  </a:cubicBezTo>
                  <a:cubicBezTo>
                    <a:pt x="2921" y="66929"/>
                    <a:pt x="4572" y="61341"/>
                    <a:pt x="6858" y="55880"/>
                  </a:cubicBezTo>
                  <a:cubicBezTo>
                    <a:pt x="9144" y="50419"/>
                    <a:pt x="11938" y="45212"/>
                    <a:pt x="15240" y="40259"/>
                  </a:cubicBezTo>
                  <a:cubicBezTo>
                    <a:pt x="18542" y="35306"/>
                    <a:pt x="22352" y="30734"/>
                    <a:pt x="26543" y="26543"/>
                  </a:cubicBezTo>
                  <a:cubicBezTo>
                    <a:pt x="30734" y="22352"/>
                    <a:pt x="35306" y="18542"/>
                    <a:pt x="40259" y="15240"/>
                  </a:cubicBezTo>
                  <a:cubicBezTo>
                    <a:pt x="45212" y="11938"/>
                    <a:pt x="50419" y="9144"/>
                    <a:pt x="55880" y="6858"/>
                  </a:cubicBezTo>
                  <a:cubicBezTo>
                    <a:pt x="61341" y="4572"/>
                    <a:pt x="67056" y="2921"/>
                    <a:pt x="72771" y="1778"/>
                  </a:cubicBezTo>
                  <a:cubicBezTo>
                    <a:pt x="78486" y="635"/>
                    <a:pt x="84582" y="0"/>
                    <a:pt x="90424" y="0"/>
                  </a:cubicBezTo>
                  <a:cubicBezTo>
                    <a:pt x="96266" y="0"/>
                    <a:pt x="102235" y="635"/>
                    <a:pt x="108077" y="1778"/>
                  </a:cubicBezTo>
                  <a:cubicBezTo>
                    <a:pt x="113919" y="2921"/>
                    <a:pt x="119507" y="4699"/>
                    <a:pt x="125095" y="6985"/>
                  </a:cubicBezTo>
                  <a:cubicBezTo>
                    <a:pt x="130683" y="9271"/>
                    <a:pt x="135763" y="12065"/>
                    <a:pt x="140716" y="15367"/>
                  </a:cubicBezTo>
                  <a:cubicBezTo>
                    <a:pt x="145669" y="18669"/>
                    <a:pt x="150241" y="22479"/>
                    <a:pt x="154432" y="26670"/>
                  </a:cubicBezTo>
                  <a:cubicBezTo>
                    <a:pt x="158623" y="30861"/>
                    <a:pt x="162433" y="35433"/>
                    <a:pt x="165735" y="40386"/>
                  </a:cubicBezTo>
                  <a:cubicBezTo>
                    <a:pt x="169037" y="45339"/>
                    <a:pt x="171831" y="50546"/>
                    <a:pt x="174117" y="56007"/>
                  </a:cubicBezTo>
                  <a:cubicBezTo>
                    <a:pt x="176403" y="61468"/>
                    <a:pt x="178054" y="67183"/>
                    <a:pt x="179324" y="73025"/>
                  </a:cubicBezTo>
                  <a:cubicBezTo>
                    <a:pt x="180594" y="78867"/>
                    <a:pt x="181102" y="84709"/>
                    <a:pt x="181102" y="90678"/>
                  </a:cubicBezTo>
                  <a:close/>
                </a:path>
              </a:pathLst>
            </a:custGeom>
            <a:solidFill>
              <a:srgbClr val="000000"/>
            </a:solidFill>
            <a:ln w="0">
              <a:noFill/>
            </a:ln>
          </p:spPr>
          <p:style>
            <a:lnRef idx="0"/>
            <a:fillRef idx="0"/>
            <a:effectRef idx="0"/>
            <a:fontRef idx="minor"/>
          </p:style>
        </p:sp>
      </p:grpSp>
      <p:grpSp>
        <p:nvGrpSpPr>
          <p:cNvPr id="49" name="Group 5"/>
          <p:cNvGrpSpPr/>
          <p:nvPr/>
        </p:nvGrpSpPr>
        <p:grpSpPr>
          <a:xfrm>
            <a:off x="2319840" y="6964560"/>
            <a:ext cx="180720" cy="180720"/>
            <a:chOff x="2319840" y="6964560"/>
            <a:chExt cx="180720" cy="180720"/>
          </a:xfrm>
        </p:grpSpPr>
        <p:sp>
          <p:nvSpPr>
            <p:cNvPr id="50" name="Freeform 6"/>
            <p:cNvSpPr/>
            <p:nvPr/>
          </p:nvSpPr>
          <p:spPr>
            <a:xfrm>
              <a:off x="2319840" y="6964560"/>
              <a:ext cx="180720" cy="180720"/>
            </a:xfrm>
            <a:custGeom>
              <a:avLst/>
              <a:gdLst/>
              <a:ahLst/>
              <a:rect l="l" t="t" r="r" b="b"/>
              <a:pathLst>
                <a:path w="181102" h="181102">
                  <a:moveTo>
                    <a:pt x="180975" y="90424"/>
                  </a:moveTo>
                  <a:cubicBezTo>
                    <a:pt x="180975" y="96393"/>
                    <a:pt x="180340" y="102235"/>
                    <a:pt x="179197" y="108077"/>
                  </a:cubicBezTo>
                  <a:cubicBezTo>
                    <a:pt x="178054" y="113919"/>
                    <a:pt x="176276" y="119507"/>
                    <a:pt x="173990" y="125095"/>
                  </a:cubicBezTo>
                  <a:cubicBezTo>
                    <a:pt x="171704" y="130683"/>
                    <a:pt x="168910" y="135763"/>
                    <a:pt x="165608" y="140716"/>
                  </a:cubicBezTo>
                  <a:cubicBezTo>
                    <a:pt x="162306" y="145669"/>
                    <a:pt x="158496" y="150241"/>
                    <a:pt x="154305" y="154432"/>
                  </a:cubicBezTo>
                  <a:cubicBezTo>
                    <a:pt x="150114" y="158623"/>
                    <a:pt x="145542" y="162433"/>
                    <a:pt x="140589" y="165735"/>
                  </a:cubicBezTo>
                  <a:cubicBezTo>
                    <a:pt x="135636" y="169037"/>
                    <a:pt x="130429" y="171831"/>
                    <a:pt x="124968" y="174117"/>
                  </a:cubicBezTo>
                  <a:cubicBezTo>
                    <a:pt x="119507" y="176403"/>
                    <a:pt x="113792" y="178054"/>
                    <a:pt x="107950" y="179324"/>
                  </a:cubicBezTo>
                  <a:cubicBezTo>
                    <a:pt x="102108" y="180594"/>
                    <a:pt x="96266" y="181102"/>
                    <a:pt x="90297" y="181102"/>
                  </a:cubicBezTo>
                  <a:cubicBezTo>
                    <a:pt x="84328" y="181102"/>
                    <a:pt x="78486" y="180467"/>
                    <a:pt x="72644" y="179324"/>
                  </a:cubicBezTo>
                  <a:cubicBezTo>
                    <a:pt x="66802" y="178181"/>
                    <a:pt x="61214" y="176403"/>
                    <a:pt x="55626" y="174117"/>
                  </a:cubicBezTo>
                  <a:cubicBezTo>
                    <a:pt x="50038" y="171831"/>
                    <a:pt x="44958" y="169037"/>
                    <a:pt x="40005" y="165735"/>
                  </a:cubicBezTo>
                  <a:cubicBezTo>
                    <a:pt x="35052" y="162433"/>
                    <a:pt x="30480" y="158623"/>
                    <a:pt x="26289" y="154432"/>
                  </a:cubicBezTo>
                  <a:cubicBezTo>
                    <a:pt x="22098" y="150241"/>
                    <a:pt x="18288" y="145669"/>
                    <a:pt x="14986" y="140716"/>
                  </a:cubicBezTo>
                  <a:cubicBezTo>
                    <a:pt x="11684" y="135763"/>
                    <a:pt x="8890" y="130556"/>
                    <a:pt x="6604" y="125095"/>
                  </a:cubicBezTo>
                  <a:cubicBezTo>
                    <a:pt x="4318" y="119634"/>
                    <a:pt x="2921" y="113919"/>
                    <a:pt x="1778" y="108077"/>
                  </a:cubicBezTo>
                  <a:cubicBezTo>
                    <a:pt x="635" y="102235"/>
                    <a:pt x="0" y="96393"/>
                    <a:pt x="0" y="90424"/>
                  </a:cubicBezTo>
                  <a:cubicBezTo>
                    <a:pt x="0" y="84455"/>
                    <a:pt x="635" y="78613"/>
                    <a:pt x="1778" y="72771"/>
                  </a:cubicBezTo>
                  <a:cubicBezTo>
                    <a:pt x="2921" y="66929"/>
                    <a:pt x="4572" y="61341"/>
                    <a:pt x="6858" y="55880"/>
                  </a:cubicBezTo>
                  <a:cubicBezTo>
                    <a:pt x="9144" y="50419"/>
                    <a:pt x="11938" y="45212"/>
                    <a:pt x="15240" y="40259"/>
                  </a:cubicBezTo>
                  <a:cubicBezTo>
                    <a:pt x="18542" y="35306"/>
                    <a:pt x="22352" y="30734"/>
                    <a:pt x="26543" y="26543"/>
                  </a:cubicBezTo>
                  <a:cubicBezTo>
                    <a:pt x="30734" y="22352"/>
                    <a:pt x="35306" y="18542"/>
                    <a:pt x="40259" y="15240"/>
                  </a:cubicBezTo>
                  <a:cubicBezTo>
                    <a:pt x="45212" y="11938"/>
                    <a:pt x="50419" y="9144"/>
                    <a:pt x="55880" y="6858"/>
                  </a:cubicBezTo>
                  <a:cubicBezTo>
                    <a:pt x="61341" y="4572"/>
                    <a:pt x="67056" y="2921"/>
                    <a:pt x="72771" y="1778"/>
                  </a:cubicBezTo>
                  <a:cubicBezTo>
                    <a:pt x="78486" y="635"/>
                    <a:pt x="84582" y="0"/>
                    <a:pt x="90424" y="0"/>
                  </a:cubicBezTo>
                  <a:cubicBezTo>
                    <a:pt x="96266" y="0"/>
                    <a:pt x="102235" y="635"/>
                    <a:pt x="108077" y="1778"/>
                  </a:cubicBezTo>
                  <a:cubicBezTo>
                    <a:pt x="113919" y="2921"/>
                    <a:pt x="119507" y="4699"/>
                    <a:pt x="125095" y="6985"/>
                  </a:cubicBezTo>
                  <a:cubicBezTo>
                    <a:pt x="130683" y="9271"/>
                    <a:pt x="135763" y="12065"/>
                    <a:pt x="140716" y="15367"/>
                  </a:cubicBezTo>
                  <a:cubicBezTo>
                    <a:pt x="145669" y="18669"/>
                    <a:pt x="150241" y="22479"/>
                    <a:pt x="154432" y="26670"/>
                  </a:cubicBezTo>
                  <a:cubicBezTo>
                    <a:pt x="158623" y="30861"/>
                    <a:pt x="162433" y="35433"/>
                    <a:pt x="165735" y="40386"/>
                  </a:cubicBezTo>
                  <a:cubicBezTo>
                    <a:pt x="169037" y="45339"/>
                    <a:pt x="171831" y="50546"/>
                    <a:pt x="174117" y="56007"/>
                  </a:cubicBezTo>
                  <a:cubicBezTo>
                    <a:pt x="176403" y="61468"/>
                    <a:pt x="178054" y="67183"/>
                    <a:pt x="179324" y="73025"/>
                  </a:cubicBezTo>
                  <a:cubicBezTo>
                    <a:pt x="180594" y="78867"/>
                    <a:pt x="181102" y="84709"/>
                    <a:pt x="181102" y="90678"/>
                  </a:cubicBezTo>
                  <a:close/>
                </a:path>
              </a:pathLst>
            </a:custGeom>
            <a:solidFill>
              <a:srgbClr val="000000"/>
            </a:solidFill>
            <a:ln w="0">
              <a:noFill/>
            </a:ln>
          </p:spPr>
          <p:style>
            <a:lnRef idx="0"/>
            <a:fillRef idx="0"/>
            <a:effectRef idx="0"/>
            <a:fontRef idx="minor"/>
          </p:style>
        </p:sp>
      </p:grpSp>
      <p:sp>
        <p:nvSpPr>
          <p:cNvPr id="51" name="Freeform 7"/>
          <p:cNvSpPr/>
          <p:nvPr/>
        </p:nvSpPr>
        <p:spPr>
          <a:xfrm>
            <a:off x="14647320" y="4248000"/>
            <a:ext cx="5645880" cy="7005600"/>
          </a:xfrm>
          <a:custGeom>
            <a:avLst/>
            <a:gdLst/>
            <a:ahLst/>
            <a:rect l="l" t="t" r="r" b="b"/>
            <a:pathLst>
              <a:path w="5646353" h="7005990">
                <a:moveTo>
                  <a:pt x="0" y="0"/>
                </a:moveTo>
                <a:lnTo>
                  <a:pt x="5646353" y="0"/>
                </a:lnTo>
                <a:lnTo>
                  <a:pt x="5646353" y="7005990"/>
                </a:lnTo>
                <a:lnTo>
                  <a:pt x="0" y="7005990"/>
                </a:lnTo>
                <a:lnTo>
                  <a:pt x="0" y="0"/>
                </a:lnTo>
                <a:close/>
              </a:path>
            </a:pathLst>
          </a:custGeom>
          <a:blipFill rotWithShape="0">
            <a:blip r:embed="rId2"/>
            <a:srcRect/>
            <a:stretch/>
          </a:blipFill>
          <a:ln w="0">
            <a:noFill/>
          </a:ln>
        </p:spPr>
        <p:style>
          <a:lnRef idx="0"/>
          <a:fillRef idx="0"/>
          <a:effectRef idx="0"/>
          <a:fontRef idx="minor"/>
        </p:style>
      </p:sp>
      <p:sp>
        <p:nvSpPr>
          <p:cNvPr id="52" name="Freeform 8"/>
          <p:cNvSpPr/>
          <p:nvPr/>
        </p:nvSpPr>
        <p:spPr>
          <a:xfrm>
            <a:off x="1371636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3"/>
            <a:srcRect/>
            <a:stretch/>
          </a:blipFill>
          <a:ln w="0">
            <a:noFill/>
          </a:ln>
        </p:spPr>
        <p:style>
          <a:lnRef idx="0"/>
          <a:fillRef idx="0"/>
          <a:effectRef idx="0"/>
          <a:fontRef idx="minor"/>
        </p:style>
      </p:sp>
      <p:sp>
        <p:nvSpPr>
          <p:cNvPr id="53" name="TextBox 9"/>
          <p:cNvSpPr/>
          <p:nvPr/>
        </p:nvSpPr>
        <p:spPr>
          <a:xfrm>
            <a:off x="3715560" y="2903040"/>
            <a:ext cx="12448800" cy="690120"/>
          </a:xfrm>
          <a:prstGeom prst="rect">
            <a:avLst/>
          </a:prstGeom>
          <a:noFill/>
          <a:ln w="0">
            <a:noFill/>
          </a:ln>
        </p:spPr>
        <p:style>
          <a:lnRef idx="0"/>
          <a:fillRef idx="0"/>
          <a:effectRef idx="0"/>
          <a:fontRef idx="minor"/>
        </p:style>
        <p:txBody>
          <a:bodyPr lIns="0" rIns="0" tIns="0" bIns="0" anchor="t">
            <a:spAutoFit/>
          </a:bodyPr>
          <a:p>
            <a:pPr>
              <a:lnSpc>
                <a:spcPts val="5437"/>
              </a:lnSpc>
              <a:buNone/>
            </a:pPr>
            <a:r>
              <a:rPr b="0" lang="en-US" sz="3890" spc="270" strike="noStrike">
                <a:solidFill>
                  <a:srgbClr val="61c2a2"/>
                </a:solidFill>
                <a:latin typeface="Raleway"/>
                <a:ea typeface="Raleway"/>
              </a:rPr>
              <a:t>COMPANY HAS BEEN WORKING SINCE 2019</a:t>
            </a:r>
            <a:endParaRPr b="0" lang="ru-RU" sz="3890" spc="-1" strike="noStrike">
              <a:latin typeface="Arial"/>
            </a:endParaRPr>
          </a:p>
        </p:txBody>
      </p:sp>
      <p:sp>
        <p:nvSpPr>
          <p:cNvPr id="54" name="TextBox 10"/>
          <p:cNvSpPr/>
          <p:nvPr/>
        </p:nvSpPr>
        <p:spPr>
          <a:xfrm>
            <a:off x="2752200" y="3863520"/>
            <a:ext cx="13717080" cy="6201360"/>
          </a:xfrm>
          <a:prstGeom prst="rect">
            <a:avLst/>
          </a:prstGeom>
          <a:noFill/>
          <a:ln w="0">
            <a:noFill/>
          </a:ln>
        </p:spPr>
        <p:style>
          <a:lnRef idx="0"/>
          <a:fillRef idx="0"/>
          <a:effectRef idx="0"/>
          <a:fontRef idx="minor"/>
        </p:style>
        <p:txBody>
          <a:bodyPr lIns="0" rIns="0" tIns="0" bIns="0" anchor="t">
            <a:spAutoFit/>
          </a:bodyPr>
          <a:p>
            <a:pPr>
              <a:lnSpc>
                <a:spcPts val="6976"/>
              </a:lnSpc>
              <a:buNone/>
            </a:pPr>
            <a:r>
              <a:rPr b="0" lang="en-US" sz="4650" spc="-1" strike="noStrike">
                <a:solidFill>
                  <a:srgbClr val="000000"/>
                </a:solidFill>
                <a:latin typeface="Raleway Thin"/>
                <a:ea typeface="Raleway Thin"/>
              </a:rPr>
              <a:t>BAKHT provides consulting services to attract local and international investors into profitable projects;</a:t>
            </a:r>
            <a:endParaRPr b="0" lang="ru-RU" sz="4650" spc="-1" strike="noStrike">
              <a:latin typeface="Arial"/>
            </a:endParaRPr>
          </a:p>
          <a:p>
            <a:pPr>
              <a:lnSpc>
                <a:spcPts val="6976"/>
              </a:lnSpc>
              <a:buNone/>
            </a:pPr>
            <a:r>
              <a:rPr b="0" lang="en-US" sz="4650" spc="-1" strike="noStrike">
                <a:solidFill>
                  <a:srgbClr val="000000"/>
                </a:solidFill>
                <a:latin typeface="Raleway Thin"/>
                <a:ea typeface="Raleway Thin"/>
              </a:rPr>
              <a:t> </a:t>
            </a:r>
            <a:endParaRPr b="0" lang="ru-RU" sz="4650" spc="-1" strike="noStrike">
              <a:latin typeface="Arial"/>
            </a:endParaRPr>
          </a:p>
          <a:p>
            <a:pPr>
              <a:lnSpc>
                <a:spcPts val="6976"/>
              </a:lnSpc>
              <a:buNone/>
            </a:pPr>
            <a:r>
              <a:rPr b="0" lang="en-US" sz="4650" spc="-1" strike="noStrike">
                <a:solidFill>
                  <a:srgbClr val="000000"/>
                </a:solidFill>
                <a:latin typeface="Raleway Thin"/>
                <a:ea typeface="Raleway Thin"/>
              </a:rPr>
              <a:t>Trainings, expert consulting and advisory services in finance, Islamic banking and finance ;</a:t>
            </a:r>
            <a:endParaRPr b="0" lang="ru-RU" sz="4650" spc="-1" strike="noStrike">
              <a:latin typeface="Arial"/>
            </a:endParaRPr>
          </a:p>
        </p:txBody>
      </p:sp>
      <p:sp>
        <p:nvSpPr>
          <p:cNvPr id="55" name="TextBox 11"/>
          <p:cNvSpPr/>
          <p:nvPr/>
        </p:nvSpPr>
        <p:spPr>
          <a:xfrm>
            <a:off x="4505400" y="1482120"/>
            <a:ext cx="8989560" cy="1381320"/>
          </a:xfrm>
          <a:prstGeom prst="rect">
            <a:avLst/>
          </a:prstGeom>
          <a:noFill/>
          <a:ln w="0">
            <a:noFill/>
          </a:ln>
        </p:spPr>
        <p:style>
          <a:lnRef idx="0"/>
          <a:fillRef idx="0"/>
          <a:effectRef idx="0"/>
          <a:fontRef idx="minor"/>
        </p:style>
        <p:txBody>
          <a:bodyPr lIns="0" rIns="0" tIns="0" bIns="0" anchor="t">
            <a:spAutoFit/>
          </a:bodyPr>
          <a:p>
            <a:pPr algn="ctr">
              <a:lnSpc>
                <a:spcPts val="10874"/>
              </a:lnSpc>
              <a:buNone/>
            </a:pPr>
            <a:r>
              <a:rPr b="1" lang="en-US" sz="6000" spc="-1" strike="noStrike">
                <a:solidFill>
                  <a:srgbClr val="1d617a"/>
                </a:solidFill>
                <a:latin typeface="Raleway Bold"/>
                <a:ea typeface="Raleway Bold"/>
              </a:rPr>
              <a:t>COMPANY PROFILE</a:t>
            </a:r>
            <a:endParaRPr b="0" lang="ru-RU" sz="6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63" name="Freeform 2"/>
          <p:cNvSpPr/>
          <p:nvPr/>
        </p:nvSpPr>
        <p:spPr>
          <a:xfrm>
            <a:off x="0" y="2517120"/>
            <a:ext cx="9143640" cy="2626200"/>
          </a:xfrm>
          <a:custGeom>
            <a:avLst/>
            <a:gdLst/>
            <a:ahLst/>
            <a:rect l="l" t="t" r="r" b="b"/>
            <a:pathLst>
              <a:path w="9144000" h="2626495">
                <a:moveTo>
                  <a:pt x="0" y="0"/>
                </a:moveTo>
                <a:lnTo>
                  <a:pt x="9144000" y="0"/>
                </a:lnTo>
                <a:lnTo>
                  <a:pt x="9144000" y="2626495"/>
                </a:lnTo>
                <a:lnTo>
                  <a:pt x="0" y="2626495"/>
                </a:lnTo>
                <a:lnTo>
                  <a:pt x="0" y="0"/>
                </a:lnTo>
                <a:close/>
              </a:path>
            </a:pathLst>
          </a:custGeom>
          <a:blipFill rotWithShape="0">
            <a:blip r:embed="rId1"/>
            <a:srcRect/>
            <a:stretch/>
          </a:blipFill>
          <a:ln w="0">
            <a:noFill/>
          </a:ln>
        </p:spPr>
        <p:style>
          <a:lnRef idx="0"/>
          <a:fillRef idx="0"/>
          <a:effectRef idx="0"/>
          <a:fontRef idx="minor"/>
        </p:style>
      </p:sp>
      <p:sp>
        <p:nvSpPr>
          <p:cNvPr id="164" name="Freeform 3"/>
          <p:cNvSpPr/>
          <p:nvPr/>
        </p:nvSpPr>
        <p:spPr>
          <a:xfrm>
            <a:off x="0" y="5143680"/>
            <a:ext cx="9143640" cy="5143320"/>
          </a:xfrm>
          <a:custGeom>
            <a:avLst/>
            <a:gdLst/>
            <a:ahLst/>
            <a:rect l="l" t="t" r="r" b="b"/>
            <a:pathLst>
              <a:path w="9144000" h="5143500">
                <a:moveTo>
                  <a:pt x="0" y="0"/>
                </a:moveTo>
                <a:lnTo>
                  <a:pt x="9144000" y="0"/>
                </a:lnTo>
                <a:lnTo>
                  <a:pt x="9144000" y="5143500"/>
                </a:lnTo>
                <a:lnTo>
                  <a:pt x="0" y="5143500"/>
                </a:lnTo>
                <a:lnTo>
                  <a:pt x="0" y="0"/>
                </a:lnTo>
                <a:close/>
              </a:path>
            </a:pathLst>
          </a:custGeom>
          <a:blipFill rotWithShape="0">
            <a:blip r:embed="rId2"/>
            <a:srcRect/>
            <a:stretch/>
          </a:blipFill>
          <a:ln w="0">
            <a:noFill/>
          </a:ln>
        </p:spPr>
        <p:style>
          <a:lnRef idx="0"/>
          <a:fillRef idx="0"/>
          <a:effectRef idx="0"/>
          <a:fontRef idx="minor"/>
        </p:style>
      </p:sp>
      <p:sp>
        <p:nvSpPr>
          <p:cNvPr id="165" name="Freeform 4"/>
          <p:cNvSpPr/>
          <p:nvPr/>
        </p:nvSpPr>
        <p:spPr>
          <a:xfrm>
            <a:off x="9144000" y="14040"/>
            <a:ext cx="9143640" cy="10272600"/>
          </a:xfrm>
          <a:custGeom>
            <a:avLst/>
            <a:gdLst/>
            <a:ahLst/>
            <a:rect l="l" t="t" r="r" b="b"/>
            <a:pathLst>
              <a:path w="9144000" h="10272784">
                <a:moveTo>
                  <a:pt x="0" y="0"/>
                </a:moveTo>
                <a:lnTo>
                  <a:pt x="9144000" y="0"/>
                </a:lnTo>
                <a:lnTo>
                  <a:pt x="9144000" y="10272784"/>
                </a:lnTo>
                <a:lnTo>
                  <a:pt x="0" y="10272784"/>
                </a:lnTo>
                <a:lnTo>
                  <a:pt x="0" y="0"/>
                </a:lnTo>
                <a:close/>
              </a:path>
            </a:pathLst>
          </a:custGeom>
          <a:blipFill rotWithShape="0">
            <a:blip r:embed="rId3"/>
            <a:srcRect/>
            <a:stretch/>
          </a:blipFill>
          <a:ln w="0">
            <a:noFill/>
          </a:ln>
        </p:spPr>
        <p:style>
          <a:lnRef idx="0"/>
          <a:fillRef idx="0"/>
          <a:effectRef idx="0"/>
          <a:fontRef idx="minor"/>
        </p:style>
      </p:sp>
      <p:sp>
        <p:nvSpPr>
          <p:cNvPr id="166" name="Freeform 5"/>
          <p:cNvSpPr/>
          <p:nvPr/>
        </p:nvSpPr>
        <p:spPr>
          <a:xfrm>
            <a:off x="0" y="-209520"/>
            <a:ext cx="9209880" cy="2726280"/>
          </a:xfrm>
          <a:custGeom>
            <a:avLst/>
            <a:gdLst/>
            <a:ahLst/>
            <a:rect l="l" t="t" r="r" b="b"/>
            <a:pathLst>
              <a:path w="9210363" h="2726533">
                <a:moveTo>
                  <a:pt x="0" y="0"/>
                </a:moveTo>
                <a:lnTo>
                  <a:pt x="9210363" y="0"/>
                </a:lnTo>
                <a:lnTo>
                  <a:pt x="9210363" y="2726533"/>
                </a:lnTo>
                <a:lnTo>
                  <a:pt x="0" y="2726533"/>
                </a:lnTo>
                <a:lnTo>
                  <a:pt x="0" y="0"/>
                </a:lnTo>
                <a:close/>
              </a:path>
            </a:pathLst>
          </a:custGeom>
          <a:blipFill rotWithShape="0">
            <a:blip r:embed="rId4"/>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67" name="Freeform 2"/>
          <p:cNvSpPr/>
          <p:nvPr/>
        </p:nvSpPr>
        <p:spPr>
          <a:xfrm>
            <a:off x="-1612440" y="6884280"/>
            <a:ext cx="5869800" cy="7186320"/>
          </a:xfrm>
          <a:custGeom>
            <a:avLst/>
            <a:gdLst/>
            <a:ahLst/>
            <a:rect l="l" t="t" r="r" b="b"/>
            <a:pathLst>
              <a:path w="5870219" h="7186736">
                <a:moveTo>
                  <a:pt x="0" y="0"/>
                </a:moveTo>
                <a:lnTo>
                  <a:pt x="5870220" y="0"/>
                </a:lnTo>
                <a:lnTo>
                  <a:pt x="5870220" y="7186736"/>
                </a:lnTo>
                <a:lnTo>
                  <a:pt x="0" y="7186736"/>
                </a:lnTo>
                <a:lnTo>
                  <a:pt x="0" y="0"/>
                </a:lnTo>
                <a:close/>
              </a:path>
            </a:pathLst>
          </a:custGeom>
          <a:blipFill rotWithShape="0">
            <a:blip r:embed="rId1"/>
            <a:srcRect/>
            <a:stretch/>
          </a:blipFill>
          <a:ln w="0">
            <a:noFill/>
          </a:ln>
        </p:spPr>
        <p:style>
          <a:lnRef idx="0"/>
          <a:fillRef idx="0"/>
          <a:effectRef idx="0"/>
          <a:fontRef idx="minor"/>
        </p:style>
      </p:sp>
      <p:sp>
        <p:nvSpPr>
          <p:cNvPr id="168" name="Freeform 3"/>
          <p:cNvSpPr/>
          <p:nvPr/>
        </p:nvSpPr>
        <p:spPr>
          <a:xfrm>
            <a:off x="16220160" y="-679320"/>
            <a:ext cx="2637720" cy="3088440"/>
          </a:xfrm>
          <a:custGeom>
            <a:avLst/>
            <a:gdLst/>
            <a:ahLst/>
            <a:rect l="l" t="t" r="r" b="b"/>
            <a:pathLst>
              <a:path w="2637901" h="3088634">
                <a:moveTo>
                  <a:pt x="0" y="0"/>
                </a:moveTo>
                <a:lnTo>
                  <a:pt x="2637901" y="0"/>
                </a:lnTo>
                <a:lnTo>
                  <a:pt x="2637901" y="3088633"/>
                </a:lnTo>
                <a:lnTo>
                  <a:pt x="0" y="3088633"/>
                </a:lnTo>
                <a:lnTo>
                  <a:pt x="0" y="0"/>
                </a:lnTo>
                <a:close/>
              </a:path>
            </a:pathLst>
          </a:custGeom>
          <a:blipFill rotWithShape="0">
            <a:blip r:embed="rId2"/>
            <a:srcRect/>
            <a:stretch/>
          </a:blipFill>
          <a:ln w="0">
            <a:noFill/>
          </a:ln>
        </p:spPr>
        <p:style>
          <a:lnRef idx="0"/>
          <a:fillRef idx="0"/>
          <a:effectRef idx="0"/>
          <a:fontRef idx="minor"/>
        </p:style>
      </p:sp>
      <p:sp>
        <p:nvSpPr>
          <p:cNvPr id="169" name="TextBox 4"/>
          <p:cNvSpPr/>
          <p:nvPr/>
        </p:nvSpPr>
        <p:spPr>
          <a:xfrm>
            <a:off x="3114000" y="545040"/>
            <a:ext cx="14145120" cy="8432640"/>
          </a:xfrm>
          <a:prstGeom prst="rect">
            <a:avLst/>
          </a:prstGeom>
          <a:noFill/>
          <a:ln w="0">
            <a:noFill/>
          </a:ln>
        </p:spPr>
        <p:style>
          <a:lnRef idx="0"/>
          <a:fillRef idx="0"/>
          <a:effectRef idx="0"/>
          <a:fontRef idx="minor"/>
        </p:style>
        <p:txBody>
          <a:bodyPr lIns="0" rIns="0" tIns="0" bIns="0" anchor="t">
            <a:spAutoFit/>
          </a:bodyPr>
          <a:p>
            <a:pPr algn="r">
              <a:lnSpc>
                <a:spcPts val="5573"/>
              </a:lnSpc>
              <a:buNone/>
            </a:pPr>
            <a:r>
              <a:rPr b="1" lang="en-US" sz="4330" spc="429" strike="noStrike">
                <a:solidFill>
                  <a:srgbClr val="000000"/>
                </a:solidFill>
                <a:latin typeface="Raleway Bold"/>
                <a:ea typeface="Raleway Bold"/>
              </a:rPr>
              <a:t>These include multilateral institutions, government programs, and philanthropic endowments.</a:t>
            </a:r>
            <a:endParaRPr b="0" lang="ru-RU" sz="4330" spc="-1" strike="noStrike">
              <a:latin typeface="Arial"/>
            </a:endParaRPr>
          </a:p>
          <a:p>
            <a:pPr algn="r">
              <a:lnSpc>
                <a:spcPts val="5573"/>
              </a:lnSpc>
              <a:buNone/>
            </a:pPr>
            <a:endParaRPr b="0" lang="ru-RU" sz="4330" spc="-1" strike="noStrike">
              <a:latin typeface="Arial"/>
            </a:endParaRPr>
          </a:p>
          <a:p>
            <a:pPr algn="r">
              <a:lnSpc>
                <a:spcPts val="4901"/>
              </a:lnSpc>
              <a:buNone/>
            </a:pPr>
            <a:r>
              <a:rPr b="1" lang="en-US" sz="3500" spc="-1" strike="noStrike">
                <a:solidFill>
                  <a:srgbClr val="000000"/>
                </a:solidFill>
                <a:latin typeface="Raleway Bold"/>
                <a:ea typeface="Raleway Bold"/>
              </a:rPr>
              <a:t>Islamic Development Bank (IsDB) – </a:t>
            </a:r>
            <a:r>
              <a:rPr b="0" lang="en-US" sz="3500" spc="-1" strike="noStrike">
                <a:solidFill>
                  <a:srgbClr val="000000"/>
                </a:solidFill>
                <a:latin typeface="Raleway"/>
                <a:ea typeface="Raleway"/>
              </a:rPr>
              <a:t>Over $2 billion committed to Central Asia</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ICD (Private Sector Arm of IsDB) – </a:t>
            </a:r>
            <a:r>
              <a:rPr b="0" lang="en-US" sz="3500" spc="-1" strike="noStrike">
                <a:solidFill>
                  <a:srgbClr val="000000"/>
                </a:solidFill>
                <a:latin typeface="Raleway"/>
                <a:ea typeface="Raleway"/>
              </a:rPr>
              <a:t>Invested in over 10 institutions in the region</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r>
              <a:rPr b="1" lang="en-US" sz="3500" spc="-1" strike="noStrike">
                <a:solidFill>
                  <a:srgbClr val="000000"/>
                </a:solidFill>
                <a:latin typeface="Raleway Bold"/>
                <a:ea typeface="Raleway Bold"/>
              </a:rPr>
              <a:t>IsDB-Waqf Fund – </a:t>
            </a:r>
            <a:r>
              <a:rPr b="0" lang="en-US" sz="3500" spc="-1" strike="noStrike">
                <a:solidFill>
                  <a:srgbClr val="000000"/>
                </a:solidFill>
                <a:latin typeface="Raleway"/>
                <a:ea typeface="Raleway"/>
              </a:rPr>
              <a:t>Tajikistan and Uzbekistan partnership</a:t>
            </a:r>
            <a:endParaRPr b="0" lang="ru-RU" sz="3500" spc="-1" strike="noStrike">
              <a:latin typeface="Arial"/>
            </a:endParaRPr>
          </a:p>
          <a:p>
            <a:pPr algn="r">
              <a:lnSpc>
                <a:spcPts val="4901"/>
              </a:lnSpc>
              <a:buNone/>
            </a:pPr>
            <a:endParaRPr b="0" lang="ru-RU" sz="3500" spc="-1" strike="noStrike">
              <a:latin typeface="Arial"/>
            </a:endParaRPr>
          </a:p>
          <a:p>
            <a:pPr algn="r">
              <a:lnSpc>
                <a:spcPts val="4901"/>
              </a:lnSpc>
              <a:buNone/>
            </a:pPr>
            <a:endParaRPr b="0" lang="ru-RU" sz="3500" spc="-1" strike="noStrike">
              <a:latin typeface="Arial"/>
            </a:endParaRPr>
          </a:p>
        </p:txBody>
      </p:sp>
      <p:sp>
        <p:nvSpPr>
          <p:cNvPr id="170" name="TextBox 5"/>
          <p:cNvSpPr/>
          <p:nvPr/>
        </p:nvSpPr>
        <p:spPr>
          <a:xfrm rot="16200000">
            <a:off x="-2728080" y="3313800"/>
            <a:ext cx="9802440" cy="3543480"/>
          </a:xfrm>
          <a:prstGeom prst="rect">
            <a:avLst/>
          </a:prstGeom>
          <a:noFill/>
          <a:ln w="0">
            <a:noFill/>
          </a:ln>
        </p:spPr>
        <p:style>
          <a:lnRef idx="0"/>
          <a:fillRef idx="0"/>
          <a:effectRef idx="0"/>
          <a:fontRef idx="minor"/>
        </p:style>
        <p:txBody>
          <a:bodyPr lIns="0" rIns="0" tIns="0" bIns="0" anchor="t">
            <a:spAutoFit/>
          </a:bodyPr>
          <a:p>
            <a:pPr>
              <a:lnSpc>
                <a:spcPts val="6976"/>
              </a:lnSpc>
              <a:buNone/>
            </a:pPr>
            <a:r>
              <a:rPr b="1" lang="en-US" sz="6400" spc="-1" strike="noStrike">
                <a:solidFill>
                  <a:srgbClr val="1d617a"/>
                </a:solidFill>
                <a:latin typeface="Raleway Bold"/>
                <a:ea typeface="Raleway Bold"/>
              </a:rPr>
              <a:t>Institutional &amp; Development Finance – Catalysts for Growth</a:t>
            </a:r>
            <a:endParaRPr b="0" lang="ru-RU" sz="6400" spc="-1" strike="noStrike">
              <a:latin typeface="Arial"/>
            </a:endParaRPr>
          </a:p>
        </p:txBody>
      </p:sp>
      <p:sp>
        <p:nvSpPr>
          <p:cNvPr id="171" name="Freeform 6"/>
          <p:cNvSpPr/>
          <p:nvPr/>
        </p:nvSpPr>
        <p:spPr>
          <a:xfrm>
            <a:off x="13773960" y="8439120"/>
            <a:ext cx="4323960" cy="1638000"/>
          </a:xfrm>
          <a:custGeom>
            <a:avLst/>
            <a:gdLst/>
            <a:ahLst/>
            <a:rect l="l" t="t" r="r" b="b"/>
            <a:pathLst>
              <a:path w="4324350" h="1638300">
                <a:moveTo>
                  <a:pt x="0" y="0"/>
                </a:moveTo>
                <a:lnTo>
                  <a:pt x="4324350" y="0"/>
                </a:lnTo>
                <a:lnTo>
                  <a:pt x="4324350" y="1638300"/>
                </a:lnTo>
                <a:lnTo>
                  <a:pt x="0" y="1638300"/>
                </a:lnTo>
                <a:lnTo>
                  <a:pt x="0" y="0"/>
                </a:lnTo>
                <a:close/>
              </a:path>
            </a:pathLst>
          </a:custGeom>
          <a:blipFill rotWithShape="0">
            <a:blip r:embed="rId3"/>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72" name="Freeform 2"/>
          <p:cNvSpPr/>
          <p:nvPr/>
        </p:nvSpPr>
        <p:spPr>
          <a:xfrm>
            <a:off x="1472760" y="1028880"/>
            <a:ext cx="16230240" cy="9760320"/>
          </a:xfrm>
          <a:custGeom>
            <a:avLst/>
            <a:gdLst/>
            <a:ahLst/>
            <a:rect l="l" t="t" r="r" b="b"/>
            <a:pathLst>
              <a:path w="16230600" h="9760670">
                <a:moveTo>
                  <a:pt x="0" y="0"/>
                </a:moveTo>
                <a:lnTo>
                  <a:pt x="16230600" y="0"/>
                </a:lnTo>
                <a:lnTo>
                  <a:pt x="16230600" y="9760670"/>
                </a:lnTo>
                <a:lnTo>
                  <a:pt x="0" y="9760670"/>
                </a:lnTo>
                <a:lnTo>
                  <a:pt x="0" y="0"/>
                </a:lnTo>
                <a:close/>
              </a:path>
            </a:pathLst>
          </a:custGeom>
          <a:blipFill rotWithShape="0">
            <a:blip r:embed="rId1"/>
            <a:srcRect/>
            <a:stretch/>
          </a:blipFill>
          <a:ln w="0">
            <a:noFill/>
          </a:ln>
        </p:spPr>
        <p:style>
          <a:lnRef idx="0"/>
          <a:fillRef idx="0"/>
          <a:effectRef idx="0"/>
          <a:fontRef idx="minor"/>
        </p:style>
      </p:sp>
      <p:sp>
        <p:nvSpPr>
          <p:cNvPr id="173" name="Freeform 3"/>
          <p:cNvSpPr/>
          <p:nvPr/>
        </p:nvSpPr>
        <p:spPr>
          <a:xfrm>
            <a:off x="98280" y="0"/>
            <a:ext cx="9489600" cy="1164600"/>
          </a:xfrm>
          <a:custGeom>
            <a:avLst/>
            <a:gdLst/>
            <a:ahLst/>
            <a:rect l="l" t="t" r="r" b="b"/>
            <a:pathLst>
              <a:path w="9490005" h="1164941">
                <a:moveTo>
                  <a:pt x="0" y="0"/>
                </a:moveTo>
                <a:lnTo>
                  <a:pt x="9490005" y="0"/>
                </a:lnTo>
                <a:lnTo>
                  <a:pt x="9490005" y="1164941"/>
                </a:lnTo>
                <a:lnTo>
                  <a:pt x="0" y="1164941"/>
                </a:lnTo>
                <a:lnTo>
                  <a:pt x="0" y="0"/>
                </a:lnTo>
                <a:close/>
              </a:path>
            </a:pathLst>
          </a:custGeom>
          <a:blipFill rotWithShape="0">
            <a:blip r:embed="rId2"/>
            <a:srcRect/>
            <a:stretch/>
          </a:blipFill>
          <a:ln w="0">
            <a:noFill/>
          </a:ln>
        </p:spPr>
        <p:style>
          <a:lnRef idx="0"/>
          <a:fillRef idx="0"/>
          <a:effectRef idx="0"/>
          <a:fontRef idx="minor"/>
        </p:style>
      </p:sp>
      <p:sp>
        <p:nvSpPr>
          <p:cNvPr id="174" name="Freeform 4"/>
          <p:cNvSpPr/>
          <p:nvPr/>
        </p:nvSpPr>
        <p:spPr>
          <a:xfrm>
            <a:off x="9588240" y="0"/>
            <a:ext cx="4347720" cy="1376640"/>
          </a:xfrm>
          <a:custGeom>
            <a:avLst/>
            <a:gdLst/>
            <a:ahLst/>
            <a:rect l="l" t="t" r="r" b="b"/>
            <a:pathLst>
              <a:path w="4347970" h="1376857">
                <a:moveTo>
                  <a:pt x="0" y="0"/>
                </a:moveTo>
                <a:lnTo>
                  <a:pt x="4347970" y="0"/>
                </a:lnTo>
                <a:lnTo>
                  <a:pt x="4347970" y="1376857"/>
                </a:lnTo>
                <a:lnTo>
                  <a:pt x="0" y="1376857"/>
                </a:lnTo>
                <a:lnTo>
                  <a:pt x="0" y="0"/>
                </a:lnTo>
                <a:close/>
              </a:path>
            </a:pathLst>
          </a:custGeom>
          <a:blipFill rotWithShape="0">
            <a:blip r:embed="rId3"/>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75" name="TextBox 2"/>
          <p:cNvSpPr/>
          <p:nvPr/>
        </p:nvSpPr>
        <p:spPr>
          <a:xfrm>
            <a:off x="0" y="2038320"/>
            <a:ext cx="18287640" cy="8237160"/>
          </a:xfrm>
          <a:prstGeom prst="rect">
            <a:avLst/>
          </a:prstGeom>
          <a:noFill/>
          <a:ln w="0">
            <a:noFill/>
          </a:ln>
        </p:spPr>
        <p:style>
          <a:lnRef idx="0"/>
          <a:fillRef idx="0"/>
          <a:effectRef idx="0"/>
          <a:fontRef idx="minor"/>
        </p:style>
        <p:txBody>
          <a:bodyPr lIns="0" rIns="0" tIns="0" bIns="0" anchor="t">
            <a:spAutoFit/>
          </a:bodyPr>
          <a:p>
            <a:pPr algn="ctr">
              <a:lnSpc>
                <a:spcPts val="3815"/>
              </a:lnSpc>
              <a:buNone/>
            </a:pPr>
            <a:r>
              <a:rPr b="1" lang="en-US" sz="3500" spc="-1" strike="noStrike">
                <a:solidFill>
                  <a:srgbClr val="000000"/>
                </a:solidFill>
                <a:latin typeface="Raleway Bold"/>
                <a:ea typeface="Raleway Bold"/>
              </a:rPr>
              <a:t>These examples prove that Islamic finance is not theoretical—it is practical, growing, and global. The challenge is not lack of capital—but the lack of awareness and alignment.</a:t>
            </a:r>
            <a:endParaRPr b="0" lang="ru-RU" sz="3500" spc="-1" strike="noStrike">
              <a:latin typeface="Arial"/>
            </a:endParaRPr>
          </a:p>
          <a:p>
            <a:pPr algn="ctr">
              <a:lnSpc>
                <a:spcPts val="3815"/>
              </a:lnSpc>
              <a:buNone/>
            </a:pPr>
            <a:r>
              <a:rPr b="0" lang="en-US" sz="3500" spc="-1" strike="noStrike">
                <a:solidFill>
                  <a:srgbClr val="000000"/>
                </a:solidFill>
                <a:latin typeface="Raleway"/>
                <a:ea typeface="Raleway"/>
              </a:rPr>
              <a:t>Let us:</a:t>
            </a:r>
            <a:endParaRPr b="0" lang="ru-RU" sz="3500" spc="-1" strike="noStrike">
              <a:latin typeface="Arial"/>
            </a:endParaRPr>
          </a:p>
          <a:p>
            <a:pPr algn="ctr">
              <a:lnSpc>
                <a:spcPts val="3815"/>
              </a:lnSpc>
              <a:buNone/>
            </a:pPr>
            <a:r>
              <a:rPr b="0" lang="en-US" sz="3500" spc="-1" strike="noStrike">
                <a:solidFill>
                  <a:srgbClr val="000000"/>
                </a:solidFill>
                <a:latin typeface="Raleway"/>
                <a:ea typeface="Raleway"/>
              </a:rPr>
              <a:t>Educate entrepreneurs about equity, leasing, and risk-sharing tools</a:t>
            </a:r>
            <a:endParaRPr b="0" lang="ru-RU" sz="3500" spc="-1" strike="noStrike">
              <a:latin typeface="Arial"/>
            </a:endParaRPr>
          </a:p>
          <a:p>
            <a:pPr algn="ctr">
              <a:lnSpc>
                <a:spcPts val="3815"/>
              </a:lnSpc>
              <a:buNone/>
            </a:pPr>
            <a:endParaRPr b="0" lang="ru-RU" sz="3500" spc="-1" strike="noStrike">
              <a:latin typeface="Arial"/>
            </a:endParaRPr>
          </a:p>
          <a:p>
            <a:pPr algn="ctr">
              <a:lnSpc>
                <a:spcPts val="3815"/>
              </a:lnSpc>
              <a:buNone/>
            </a:pPr>
            <a:r>
              <a:rPr b="0" lang="en-US" sz="3500" spc="-1" strike="noStrike">
                <a:solidFill>
                  <a:srgbClr val="000000"/>
                </a:solidFill>
                <a:latin typeface="Raleway"/>
                <a:ea typeface="Raleway"/>
              </a:rPr>
              <a:t>Encourage investors to explore halal, high-impact opportunities</a:t>
            </a:r>
            <a:endParaRPr b="0" lang="ru-RU" sz="3500" spc="-1" strike="noStrike">
              <a:latin typeface="Arial"/>
            </a:endParaRPr>
          </a:p>
          <a:p>
            <a:pPr algn="ctr">
              <a:lnSpc>
                <a:spcPts val="3815"/>
              </a:lnSpc>
              <a:buNone/>
            </a:pPr>
            <a:endParaRPr b="0" lang="ru-RU" sz="3500" spc="-1" strike="noStrike">
              <a:latin typeface="Arial"/>
            </a:endParaRPr>
          </a:p>
          <a:p>
            <a:pPr algn="ctr">
              <a:lnSpc>
                <a:spcPts val="3815"/>
              </a:lnSpc>
              <a:buNone/>
            </a:pPr>
            <a:r>
              <a:rPr b="0" lang="en-US" sz="3500" spc="-1" strike="noStrike">
                <a:solidFill>
                  <a:srgbClr val="000000"/>
                </a:solidFill>
                <a:latin typeface="Raleway"/>
                <a:ea typeface="Raleway"/>
              </a:rPr>
              <a:t>Push financial institutions to innovate Islamic offerings that serve real needs</a:t>
            </a:r>
            <a:endParaRPr b="0" lang="ru-RU" sz="3500" spc="-1" strike="noStrike">
              <a:latin typeface="Arial"/>
            </a:endParaRPr>
          </a:p>
          <a:p>
            <a:pPr algn="ctr">
              <a:lnSpc>
                <a:spcPts val="3815"/>
              </a:lnSpc>
              <a:buNone/>
            </a:pPr>
            <a:endParaRPr b="0" lang="ru-RU" sz="3500" spc="-1" strike="noStrike">
              <a:latin typeface="Arial"/>
            </a:endParaRPr>
          </a:p>
          <a:p>
            <a:pPr algn="ctr">
              <a:lnSpc>
                <a:spcPts val="3815"/>
              </a:lnSpc>
              <a:buNone/>
            </a:pPr>
            <a:r>
              <a:rPr b="1" lang="en-US" sz="3500" spc="-1" strike="noStrike">
                <a:solidFill>
                  <a:srgbClr val="000000"/>
                </a:solidFill>
                <a:latin typeface="Raleway Bold"/>
                <a:ea typeface="Raleway Bold"/>
              </a:rPr>
              <a:t>Together, we can build a finance system rooted in values, inclusive in nature, and global in reach.</a:t>
            </a:r>
            <a:endParaRPr b="0" lang="ru-RU" sz="3500" spc="-1" strike="noStrike">
              <a:latin typeface="Arial"/>
            </a:endParaRPr>
          </a:p>
          <a:p>
            <a:pPr algn="ctr">
              <a:lnSpc>
                <a:spcPts val="3815"/>
              </a:lnSpc>
              <a:buNone/>
            </a:pPr>
            <a:endParaRPr b="0" lang="ru-RU" sz="3500" spc="-1" strike="noStrike">
              <a:latin typeface="Arial"/>
            </a:endParaRPr>
          </a:p>
          <a:p>
            <a:pPr algn="ctr">
              <a:lnSpc>
                <a:spcPts val="3815"/>
              </a:lnSpc>
              <a:buNone/>
            </a:pPr>
            <a:r>
              <a:rPr b="1" lang="en-US" sz="3500" spc="-1" strike="noStrike">
                <a:solidFill>
                  <a:srgbClr val="000000"/>
                </a:solidFill>
                <a:latin typeface="Raleway Bold"/>
                <a:ea typeface="Raleway Bold"/>
              </a:rPr>
              <a:t>Thank you.</a:t>
            </a:r>
            <a:endParaRPr b="0" lang="ru-RU" sz="3500" spc="-1" strike="noStrike">
              <a:latin typeface="Arial"/>
            </a:endParaRPr>
          </a:p>
          <a:p>
            <a:pPr algn="ctr">
              <a:lnSpc>
                <a:spcPts val="3815"/>
              </a:lnSpc>
              <a:buNone/>
            </a:pPr>
            <a:endParaRPr b="0" lang="ru-RU" sz="3500" spc="-1" strike="noStrike">
              <a:latin typeface="Arial"/>
            </a:endParaRPr>
          </a:p>
          <a:p>
            <a:pPr algn="ctr">
              <a:lnSpc>
                <a:spcPts val="3815"/>
              </a:lnSpc>
              <a:buNone/>
            </a:pPr>
            <a:r>
              <a:rPr b="1" lang="en-US" sz="3500" spc="-1" strike="noStrike">
                <a:solidFill>
                  <a:srgbClr val="000000"/>
                </a:solidFill>
                <a:latin typeface="Raleway Bold"/>
                <a:ea typeface="Raleway Bold"/>
              </a:rPr>
              <a:t> </a:t>
            </a:r>
            <a:r>
              <a:rPr b="1" lang="en-US" sz="3500" spc="-1" strike="noStrike">
                <a:solidFill>
                  <a:srgbClr val="000000"/>
                </a:solidFill>
                <a:latin typeface="Raleway Bold"/>
                <a:ea typeface="Raleway Bold"/>
              </a:rPr>
              <a:t>Wassalamu Alaikum wa Rahmatullahi wa Barakatuh.</a:t>
            </a:r>
            <a:endParaRPr b="0" lang="ru-RU" sz="3500" spc="-1" strike="noStrike">
              <a:latin typeface="Arial"/>
            </a:endParaRPr>
          </a:p>
          <a:p>
            <a:pPr algn="ctr">
              <a:lnSpc>
                <a:spcPts val="3815"/>
              </a:lnSpc>
              <a:buNone/>
            </a:pPr>
            <a:endParaRPr b="0" lang="ru-RU" sz="3500" spc="-1" strike="noStrike">
              <a:latin typeface="Arial"/>
            </a:endParaRPr>
          </a:p>
        </p:txBody>
      </p:sp>
      <p:sp>
        <p:nvSpPr>
          <p:cNvPr id="176" name="Freeform 3"/>
          <p:cNvSpPr/>
          <p:nvPr/>
        </p:nvSpPr>
        <p:spPr>
          <a:xfrm>
            <a:off x="16121880" y="6324840"/>
            <a:ext cx="4353120" cy="4353120"/>
          </a:xfrm>
          <a:custGeom>
            <a:avLst/>
            <a:gdLst/>
            <a:ahLst/>
            <a:rect l="l" t="t" r="r" b="b"/>
            <a:pathLst>
              <a:path w="4353535" h="4353535">
                <a:moveTo>
                  <a:pt x="0" y="0"/>
                </a:moveTo>
                <a:lnTo>
                  <a:pt x="4353534" y="0"/>
                </a:lnTo>
                <a:lnTo>
                  <a:pt x="4353534" y="4353535"/>
                </a:lnTo>
                <a:lnTo>
                  <a:pt x="0" y="4353535"/>
                </a:lnTo>
                <a:lnTo>
                  <a:pt x="0" y="0"/>
                </a:lnTo>
                <a:close/>
              </a:path>
            </a:pathLst>
          </a:custGeom>
          <a:blipFill rotWithShape="0">
            <a:blip r:embed="rId1"/>
            <a:srcRect/>
            <a:stretch/>
          </a:blipFill>
          <a:ln w="0">
            <a:noFill/>
          </a:ln>
        </p:spPr>
        <p:style>
          <a:lnRef idx="0"/>
          <a:fillRef idx="0"/>
          <a:effectRef idx="0"/>
          <a:fontRef idx="minor"/>
        </p:style>
      </p:sp>
      <p:sp>
        <p:nvSpPr>
          <p:cNvPr id="177" name="Freeform 4"/>
          <p:cNvSpPr/>
          <p:nvPr/>
        </p:nvSpPr>
        <p:spPr>
          <a:xfrm>
            <a:off x="299880" y="0"/>
            <a:ext cx="4323960" cy="1638000"/>
          </a:xfrm>
          <a:custGeom>
            <a:avLst/>
            <a:gdLst/>
            <a:ahLst/>
            <a:rect l="l" t="t" r="r" b="b"/>
            <a:pathLst>
              <a:path w="4324350" h="1638300">
                <a:moveTo>
                  <a:pt x="0" y="0"/>
                </a:moveTo>
                <a:lnTo>
                  <a:pt x="4324350" y="0"/>
                </a:lnTo>
                <a:lnTo>
                  <a:pt x="4324350" y="1638300"/>
                </a:lnTo>
                <a:lnTo>
                  <a:pt x="0" y="1638300"/>
                </a:lnTo>
                <a:lnTo>
                  <a:pt x="0" y="0"/>
                </a:lnTo>
                <a:close/>
              </a:path>
            </a:pathLst>
          </a:custGeom>
          <a:blipFill rotWithShape="0">
            <a:blip r:embed="rId2"/>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56" name="Freeform 2"/>
          <p:cNvSpPr/>
          <p:nvPr/>
        </p:nvSpPr>
        <p:spPr>
          <a:xfrm>
            <a:off x="-2835720" y="2908800"/>
            <a:ext cx="9041760" cy="10925640"/>
          </a:xfrm>
          <a:custGeom>
            <a:avLst/>
            <a:gdLst/>
            <a:ahLst/>
            <a:rect l="l" t="t" r="r" b="b"/>
            <a:pathLst>
              <a:path w="9042054" h="10926004">
                <a:moveTo>
                  <a:pt x="0" y="0"/>
                </a:moveTo>
                <a:lnTo>
                  <a:pt x="9042054" y="0"/>
                </a:lnTo>
                <a:lnTo>
                  <a:pt x="9042054" y="10926004"/>
                </a:lnTo>
                <a:lnTo>
                  <a:pt x="0" y="10926004"/>
                </a:lnTo>
                <a:lnTo>
                  <a:pt x="0" y="0"/>
                </a:lnTo>
                <a:close/>
              </a:path>
            </a:pathLst>
          </a:custGeom>
          <a:blipFill rotWithShape="0">
            <a:blip r:embed="rId1"/>
            <a:srcRect/>
            <a:stretch/>
          </a:blipFill>
          <a:ln w="0">
            <a:noFill/>
          </a:ln>
        </p:spPr>
        <p:style>
          <a:lnRef idx="0"/>
          <a:fillRef idx="0"/>
          <a:effectRef idx="0"/>
          <a:fontRef idx="minor"/>
        </p:style>
      </p:sp>
      <p:sp>
        <p:nvSpPr>
          <p:cNvPr id="57" name="Freeform 3"/>
          <p:cNvSpPr/>
          <p:nvPr/>
        </p:nvSpPr>
        <p:spPr>
          <a:xfrm>
            <a:off x="15483960" y="-1267200"/>
            <a:ext cx="3333960" cy="4274640"/>
          </a:xfrm>
          <a:custGeom>
            <a:avLst/>
            <a:gdLst/>
            <a:ahLst/>
            <a:rect l="l" t="t" r="r" b="b"/>
            <a:pathLst>
              <a:path w="3334245" h="4274877">
                <a:moveTo>
                  <a:pt x="0" y="0"/>
                </a:moveTo>
                <a:lnTo>
                  <a:pt x="3334245" y="0"/>
                </a:lnTo>
                <a:lnTo>
                  <a:pt x="3334245" y="4274877"/>
                </a:lnTo>
                <a:lnTo>
                  <a:pt x="0" y="4274877"/>
                </a:lnTo>
                <a:lnTo>
                  <a:pt x="0" y="0"/>
                </a:lnTo>
                <a:close/>
              </a:path>
            </a:pathLst>
          </a:custGeom>
          <a:blipFill rotWithShape="0">
            <a:blip r:embed="rId2"/>
            <a:srcRect/>
            <a:stretch/>
          </a:blipFill>
          <a:ln w="0">
            <a:noFill/>
          </a:ln>
        </p:spPr>
        <p:style>
          <a:lnRef idx="0"/>
          <a:fillRef idx="0"/>
          <a:effectRef idx="0"/>
          <a:fontRef idx="minor"/>
        </p:style>
      </p:sp>
      <p:sp>
        <p:nvSpPr>
          <p:cNvPr id="58" name="Freeform 4"/>
          <p:cNvSpPr/>
          <p:nvPr/>
        </p:nvSpPr>
        <p:spPr>
          <a:xfrm>
            <a:off x="13572720" y="5664960"/>
            <a:ext cx="3924000" cy="1437840"/>
          </a:xfrm>
          <a:custGeom>
            <a:avLst/>
            <a:gdLst/>
            <a:ahLst/>
            <a:rect l="l" t="t" r="r" b="b"/>
            <a:pathLst>
              <a:path w="3924300" h="1438275">
                <a:moveTo>
                  <a:pt x="0" y="0"/>
                </a:moveTo>
                <a:lnTo>
                  <a:pt x="3924300" y="0"/>
                </a:lnTo>
                <a:lnTo>
                  <a:pt x="3924300" y="1438275"/>
                </a:lnTo>
                <a:lnTo>
                  <a:pt x="0" y="1438275"/>
                </a:lnTo>
                <a:lnTo>
                  <a:pt x="0" y="0"/>
                </a:lnTo>
                <a:close/>
              </a:path>
            </a:pathLst>
          </a:custGeom>
          <a:blipFill rotWithShape="0">
            <a:blip r:embed="rId3"/>
            <a:srcRect/>
            <a:stretch/>
          </a:blipFill>
          <a:ln w="0">
            <a:noFill/>
          </a:ln>
        </p:spPr>
        <p:style>
          <a:lnRef idx="0"/>
          <a:fillRef idx="0"/>
          <a:effectRef idx="0"/>
          <a:fontRef idx="minor"/>
        </p:style>
      </p:sp>
      <p:sp>
        <p:nvSpPr>
          <p:cNvPr id="59" name="Freeform 5"/>
          <p:cNvSpPr/>
          <p:nvPr/>
        </p:nvSpPr>
        <p:spPr>
          <a:xfrm>
            <a:off x="15617520" y="7639560"/>
            <a:ext cx="1914120" cy="1914120"/>
          </a:xfrm>
          <a:custGeom>
            <a:avLst/>
            <a:gdLst/>
            <a:ahLst/>
            <a:rect l="l" t="t" r="r" b="b"/>
            <a:pathLst>
              <a:path w="1914525" h="1914525">
                <a:moveTo>
                  <a:pt x="0" y="0"/>
                </a:moveTo>
                <a:lnTo>
                  <a:pt x="1914525" y="0"/>
                </a:lnTo>
                <a:lnTo>
                  <a:pt x="1914525" y="1914525"/>
                </a:lnTo>
                <a:lnTo>
                  <a:pt x="0" y="1914525"/>
                </a:lnTo>
                <a:lnTo>
                  <a:pt x="0" y="0"/>
                </a:lnTo>
                <a:close/>
              </a:path>
            </a:pathLst>
          </a:custGeom>
          <a:blipFill rotWithShape="0">
            <a:blip r:embed="rId4"/>
            <a:srcRect/>
            <a:stretch/>
          </a:blipFill>
          <a:ln w="0">
            <a:noFill/>
          </a:ln>
        </p:spPr>
        <p:style>
          <a:lnRef idx="0"/>
          <a:fillRef idx="0"/>
          <a:effectRef idx="0"/>
          <a:fontRef idx="minor"/>
        </p:style>
      </p:sp>
      <p:sp>
        <p:nvSpPr>
          <p:cNvPr id="60" name="Freeform 6"/>
          <p:cNvSpPr/>
          <p:nvPr/>
        </p:nvSpPr>
        <p:spPr>
          <a:xfrm>
            <a:off x="13407840" y="3612960"/>
            <a:ext cx="3647880" cy="1533240"/>
          </a:xfrm>
          <a:custGeom>
            <a:avLst/>
            <a:gdLst/>
            <a:ahLst/>
            <a:rect l="l" t="t" r="r" b="b"/>
            <a:pathLst>
              <a:path w="3648075" h="1533525">
                <a:moveTo>
                  <a:pt x="0" y="0"/>
                </a:moveTo>
                <a:lnTo>
                  <a:pt x="3648075" y="0"/>
                </a:lnTo>
                <a:lnTo>
                  <a:pt x="3648075" y="1533525"/>
                </a:lnTo>
                <a:lnTo>
                  <a:pt x="0" y="1533525"/>
                </a:lnTo>
                <a:lnTo>
                  <a:pt x="0" y="0"/>
                </a:lnTo>
                <a:close/>
              </a:path>
            </a:pathLst>
          </a:custGeom>
          <a:blipFill rotWithShape="0">
            <a:blip r:embed="rId5"/>
            <a:srcRect/>
            <a:stretch/>
          </a:blipFill>
          <a:ln w="0">
            <a:noFill/>
          </a:ln>
        </p:spPr>
        <p:style>
          <a:lnRef idx="0"/>
          <a:fillRef idx="0"/>
          <a:effectRef idx="0"/>
          <a:fontRef idx="minor"/>
        </p:style>
      </p:sp>
      <p:sp>
        <p:nvSpPr>
          <p:cNvPr id="61" name="Freeform 7"/>
          <p:cNvSpPr/>
          <p:nvPr/>
        </p:nvSpPr>
        <p:spPr>
          <a:xfrm>
            <a:off x="7322040" y="6393600"/>
            <a:ext cx="5324040" cy="1285560"/>
          </a:xfrm>
          <a:custGeom>
            <a:avLst/>
            <a:gdLst/>
            <a:ahLst/>
            <a:rect l="l" t="t" r="r" b="b"/>
            <a:pathLst>
              <a:path w="5324475" h="1285875">
                <a:moveTo>
                  <a:pt x="0" y="0"/>
                </a:moveTo>
                <a:lnTo>
                  <a:pt x="5324475" y="0"/>
                </a:lnTo>
                <a:lnTo>
                  <a:pt x="5324475" y="1285875"/>
                </a:lnTo>
                <a:lnTo>
                  <a:pt x="0" y="1285875"/>
                </a:lnTo>
                <a:lnTo>
                  <a:pt x="0" y="0"/>
                </a:lnTo>
                <a:close/>
              </a:path>
            </a:pathLst>
          </a:custGeom>
          <a:blipFill rotWithShape="0">
            <a:blip r:embed="rId6"/>
            <a:srcRect/>
            <a:stretch/>
          </a:blipFill>
          <a:ln w="0">
            <a:noFill/>
          </a:ln>
        </p:spPr>
        <p:style>
          <a:lnRef idx="0"/>
          <a:fillRef idx="0"/>
          <a:effectRef idx="0"/>
          <a:fontRef idx="minor"/>
        </p:style>
      </p:sp>
      <p:sp>
        <p:nvSpPr>
          <p:cNvPr id="62" name="Freeform 8"/>
          <p:cNvSpPr/>
          <p:nvPr/>
        </p:nvSpPr>
        <p:spPr>
          <a:xfrm>
            <a:off x="10458000" y="1524960"/>
            <a:ext cx="3552480" cy="1657080"/>
          </a:xfrm>
          <a:custGeom>
            <a:avLst/>
            <a:gdLst/>
            <a:ahLst/>
            <a:rect l="l" t="t" r="r" b="b"/>
            <a:pathLst>
              <a:path w="3552825" h="1657350">
                <a:moveTo>
                  <a:pt x="0" y="0"/>
                </a:moveTo>
                <a:lnTo>
                  <a:pt x="3552825" y="0"/>
                </a:lnTo>
                <a:lnTo>
                  <a:pt x="3552825" y="1657350"/>
                </a:lnTo>
                <a:lnTo>
                  <a:pt x="0" y="1657350"/>
                </a:lnTo>
                <a:lnTo>
                  <a:pt x="0" y="0"/>
                </a:lnTo>
                <a:close/>
              </a:path>
            </a:pathLst>
          </a:custGeom>
          <a:blipFill rotWithShape="0">
            <a:blip r:embed="rId7"/>
            <a:srcRect/>
            <a:stretch/>
          </a:blipFill>
          <a:ln w="0">
            <a:noFill/>
          </a:ln>
        </p:spPr>
        <p:style>
          <a:lnRef idx="0"/>
          <a:fillRef idx="0"/>
          <a:effectRef idx="0"/>
          <a:fontRef idx="minor"/>
        </p:style>
      </p:sp>
      <p:sp>
        <p:nvSpPr>
          <p:cNvPr id="63" name="Freeform 9"/>
          <p:cNvSpPr/>
          <p:nvPr/>
        </p:nvSpPr>
        <p:spPr>
          <a:xfrm>
            <a:off x="6768000" y="3664080"/>
            <a:ext cx="4057200" cy="2276280"/>
          </a:xfrm>
          <a:custGeom>
            <a:avLst/>
            <a:gdLst/>
            <a:ahLst/>
            <a:rect l="l" t="t" r="r" b="b"/>
            <a:pathLst>
              <a:path w="4057650" h="2276475">
                <a:moveTo>
                  <a:pt x="0" y="0"/>
                </a:moveTo>
                <a:lnTo>
                  <a:pt x="4057650" y="0"/>
                </a:lnTo>
                <a:lnTo>
                  <a:pt x="4057650" y="2276475"/>
                </a:lnTo>
                <a:lnTo>
                  <a:pt x="0" y="2276475"/>
                </a:lnTo>
                <a:lnTo>
                  <a:pt x="0" y="0"/>
                </a:lnTo>
                <a:close/>
              </a:path>
            </a:pathLst>
          </a:custGeom>
          <a:blipFill rotWithShape="0">
            <a:blip r:embed="rId8"/>
            <a:srcRect/>
            <a:stretch/>
          </a:blipFill>
          <a:ln w="0">
            <a:noFill/>
          </a:ln>
        </p:spPr>
        <p:style>
          <a:lnRef idx="0"/>
          <a:fillRef idx="0"/>
          <a:effectRef idx="0"/>
          <a:fontRef idx="minor"/>
        </p:style>
      </p:sp>
      <p:sp>
        <p:nvSpPr>
          <p:cNvPr id="64" name="Freeform 10"/>
          <p:cNvSpPr/>
          <p:nvPr/>
        </p:nvSpPr>
        <p:spPr>
          <a:xfrm>
            <a:off x="29988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9"/>
            <a:srcRect/>
            <a:stretch/>
          </a:blipFill>
          <a:ln w="0">
            <a:noFill/>
          </a:ln>
        </p:spPr>
        <p:style>
          <a:lnRef idx="0"/>
          <a:fillRef idx="0"/>
          <a:effectRef idx="0"/>
          <a:fontRef idx="minor"/>
        </p:style>
      </p:sp>
      <p:sp>
        <p:nvSpPr>
          <p:cNvPr id="65" name="Freeform 11"/>
          <p:cNvSpPr/>
          <p:nvPr/>
        </p:nvSpPr>
        <p:spPr>
          <a:xfrm>
            <a:off x="10458000" y="8024760"/>
            <a:ext cx="4381200" cy="1828440"/>
          </a:xfrm>
          <a:custGeom>
            <a:avLst/>
            <a:gdLst/>
            <a:ahLst/>
            <a:rect l="l" t="t" r="r" b="b"/>
            <a:pathLst>
              <a:path w="4381500" h="1828800">
                <a:moveTo>
                  <a:pt x="0" y="0"/>
                </a:moveTo>
                <a:lnTo>
                  <a:pt x="4381500" y="0"/>
                </a:lnTo>
                <a:lnTo>
                  <a:pt x="4381500" y="1828800"/>
                </a:lnTo>
                <a:lnTo>
                  <a:pt x="0" y="1828800"/>
                </a:lnTo>
                <a:lnTo>
                  <a:pt x="0" y="0"/>
                </a:lnTo>
                <a:close/>
              </a:path>
            </a:pathLst>
          </a:custGeom>
          <a:blipFill rotWithShape="0">
            <a:blip r:embed="rId10"/>
            <a:srcRect/>
            <a:stretch/>
          </a:blipFill>
          <a:ln w="0">
            <a:noFill/>
          </a:ln>
        </p:spPr>
        <p:style>
          <a:lnRef idx="0"/>
          <a:fillRef idx="0"/>
          <a:effectRef idx="0"/>
          <a:fontRef idx="minor"/>
        </p:style>
      </p:sp>
      <p:sp>
        <p:nvSpPr>
          <p:cNvPr id="66" name="Freeform 12"/>
          <p:cNvSpPr/>
          <p:nvPr/>
        </p:nvSpPr>
        <p:spPr>
          <a:xfrm>
            <a:off x="5540760" y="8134920"/>
            <a:ext cx="3362040" cy="1714320"/>
          </a:xfrm>
          <a:custGeom>
            <a:avLst/>
            <a:gdLst/>
            <a:ahLst/>
            <a:rect l="l" t="t" r="r" b="b"/>
            <a:pathLst>
              <a:path w="3362325" h="1714500">
                <a:moveTo>
                  <a:pt x="0" y="0"/>
                </a:moveTo>
                <a:lnTo>
                  <a:pt x="3362325" y="0"/>
                </a:lnTo>
                <a:lnTo>
                  <a:pt x="3362325" y="1714500"/>
                </a:lnTo>
                <a:lnTo>
                  <a:pt x="0" y="1714500"/>
                </a:lnTo>
                <a:lnTo>
                  <a:pt x="0" y="0"/>
                </a:lnTo>
                <a:close/>
              </a:path>
            </a:pathLst>
          </a:custGeom>
          <a:blipFill rotWithShape="0">
            <a:blip r:embed="rId11"/>
            <a:srcRect/>
            <a:stretch/>
          </a:blipFill>
          <a:ln w="0">
            <a:noFill/>
          </a:ln>
        </p:spPr>
        <p:style>
          <a:lnRef idx="0"/>
          <a:fillRef idx="0"/>
          <a:effectRef idx="0"/>
          <a:fontRef idx="minor"/>
        </p:style>
      </p:sp>
      <p:sp>
        <p:nvSpPr>
          <p:cNvPr id="67" name="Freeform 13"/>
          <p:cNvSpPr/>
          <p:nvPr/>
        </p:nvSpPr>
        <p:spPr>
          <a:xfrm>
            <a:off x="5661000" y="1475280"/>
            <a:ext cx="3485880" cy="1733040"/>
          </a:xfrm>
          <a:custGeom>
            <a:avLst/>
            <a:gdLst/>
            <a:ahLst/>
            <a:rect l="l" t="t" r="r" b="b"/>
            <a:pathLst>
              <a:path w="3486150" h="1733550">
                <a:moveTo>
                  <a:pt x="0" y="0"/>
                </a:moveTo>
                <a:lnTo>
                  <a:pt x="3486150" y="0"/>
                </a:lnTo>
                <a:lnTo>
                  <a:pt x="3486150" y="1733550"/>
                </a:lnTo>
                <a:lnTo>
                  <a:pt x="0" y="1733550"/>
                </a:lnTo>
                <a:lnTo>
                  <a:pt x="0" y="0"/>
                </a:lnTo>
                <a:close/>
              </a:path>
            </a:pathLst>
          </a:custGeom>
          <a:blipFill rotWithShape="0">
            <a:blip r:embed="rId12"/>
            <a:srcRect/>
            <a:stretch/>
          </a:blipFill>
          <a:ln w="0">
            <a:noFill/>
          </a:ln>
        </p:spPr>
        <p:style>
          <a:lnRef idx="0"/>
          <a:fillRef idx="0"/>
          <a:effectRef idx="0"/>
          <a:fontRef idx="minor"/>
        </p:style>
      </p:sp>
      <p:sp>
        <p:nvSpPr>
          <p:cNvPr id="68" name="Freeform 14"/>
          <p:cNvSpPr/>
          <p:nvPr/>
        </p:nvSpPr>
        <p:spPr>
          <a:xfrm>
            <a:off x="743400" y="4497480"/>
            <a:ext cx="5462640" cy="2702880"/>
          </a:xfrm>
          <a:custGeom>
            <a:avLst/>
            <a:gdLst/>
            <a:ahLst/>
            <a:rect l="l" t="t" r="r" b="b"/>
            <a:pathLst>
              <a:path w="5462900" h="2703096">
                <a:moveTo>
                  <a:pt x="0" y="0"/>
                </a:moveTo>
                <a:lnTo>
                  <a:pt x="5462901" y="0"/>
                </a:lnTo>
                <a:lnTo>
                  <a:pt x="5462901" y="2703096"/>
                </a:lnTo>
                <a:lnTo>
                  <a:pt x="0" y="2703096"/>
                </a:lnTo>
                <a:lnTo>
                  <a:pt x="0" y="0"/>
                </a:lnTo>
                <a:close/>
              </a:path>
            </a:pathLst>
          </a:custGeom>
          <a:blipFill rotWithShape="0">
            <a:blip r:embed="rId13"/>
            <a:srcRect/>
            <a:stretch/>
          </a:blipFill>
          <a:ln w="0">
            <a:noFill/>
          </a:ln>
        </p:spPr>
        <p:style>
          <a:lnRef idx="0"/>
          <a:fillRef idx="0"/>
          <a:effectRef idx="0"/>
          <a:fontRef idx="minor"/>
        </p:style>
      </p:sp>
      <p:sp>
        <p:nvSpPr>
          <p:cNvPr id="69" name="TextBox 15"/>
          <p:cNvSpPr/>
          <p:nvPr/>
        </p:nvSpPr>
        <p:spPr>
          <a:xfrm>
            <a:off x="5540760" y="492840"/>
            <a:ext cx="6879240" cy="711360"/>
          </a:xfrm>
          <a:prstGeom prst="rect">
            <a:avLst/>
          </a:prstGeom>
          <a:noFill/>
          <a:ln w="0">
            <a:noFill/>
          </a:ln>
        </p:spPr>
        <p:style>
          <a:lnRef idx="0"/>
          <a:fillRef idx="0"/>
          <a:effectRef idx="0"/>
          <a:fontRef idx="minor"/>
        </p:style>
        <p:txBody>
          <a:bodyPr lIns="0" rIns="0" tIns="0" bIns="0" anchor="t">
            <a:spAutoFit/>
          </a:bodyPr>
          <a:p>
            <a:pPr>
              <a:lnSpc>
                <a:spcPts val="5598"/>
              </a:lnSpc>
              <a:buNone/>
            </a:pPr>
            <a:r>
              <a:rPr b="1" lang="en-US" sz="4000" spc="276" strike="noStrike">
                <a:solidFill>
                  <a:srgbClr val="1d617a"/>
                </a:solidFill>
                <a:latin typeface="Raleway Bold"/>
                <a:ea typeface="Raleway Bold"/>
              </a:rPr>
              <a:t>LOCAL PARTNERS</a:t>
            </a:r>
            <a:endParaRPr b="0" lang="ru-RU" sz="4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70" name="Freeform 2"/>
          <p:cNvSpPr/>
          <p:nvPr/>
        </p:nvSpPr>
        <p:spPr>
          <a:xfrm>
            <a:off x="-2869200" y="-2036160"/>
            <a:ext cx="9640080" cy="11650680"/>
          </a:xfrm>
          <a:custGeom>
            <a:avLst/>
            <a:gdLst/>
            <a:ahLst/>
            <a:rect l="l" t="t" r="r" b="b"/>
            <a:pathLst>
              <a:path w="9640614" h="11650999">
                <a:moveTo>
                  <a:pt x="0" y="0"/>
                </a:moveTo>
                <a:lnTo>
                  <a:pt x="9640615" y="0"/>
                </a:lnTo>
                <a:lnTo>
                  <a:pt x="9640615" y="11650999"/>
                </a:lnTo>
                <a:lnTo>
                  <a:pt x="0" y="11650999"/>
                </a:lnTo>
                <a:lnTo>
                  <a:pt x="0" y="0"/>
                </a:lnTo>
                <a:close/>
              </a:path>
            </a:pathLst>
          </a:custGeom>
          <a:blipFill rotWithShape="0">
            <a:blip r:embed="rId1"/>
            <a:srcRect/>
            <a:stretch/>
          </a:blipFill>
          <a:ln w="0">
            <a:noFill/>
          </a:ln>
        </p:spPr>
        <p:style>
          <a:lnRef idx="0"/>
          <a:fillRef idx="0"/>
          <a:effectRef idx="0"/>
          <a:fontRef idx="minor"/>
        </p:style>
      </p:sp>
      <p:sp>
        <p:nvSpPr>
          <p:cNvPr id="71" name="Freeform 3"/>
          <p:cNvSpPr/>
          <p:nvPr/>
        </p:nvSpPr>
        <p:spPr>
          <a:xfrm>
            <a:off x="9336960" y="6923880"/>
            <a:ext cx="3476880" cy="4185000"/>
          </a:xfrm>
          <a:custGeom>
            <a:avLst/>
            <a:gdLst/>
            <a:ahLst/>
            <a:rect l="l" t="t" r="r" b="b"/>
            <a:pathLst>
              <a:path w="3477235" h="4185199">
                <a:moveTo>
                  <a:pt x="0" y="0"/>
                </a:moveTo>
                <a:lnTo>
                  <a:pt x="3477234" y="0"/>
                </a:lnTo>
                <a:lnTo>
                  <a:pt x="3477234" y="4185199"/>
                </a:lnTo>
                <a:lnTo>
                  <a:pt x="0" y="4185199"/>
                </a:lnTo>
                <a:lnTo>
                  <a:pt x="0" y="0"/>
                </a:lnTo>
                <a:close/>
              </a:path>
            </a:pathLst>
          </a:custGeom>
          <a:blipFill rotWithShape="0">
            <a:blip r:embed="rId2"/>
            <a:srcRect/>
            <a:stretch/>
          </a:blipFill>
          <a:ln w="0">
            <a:noFill/>
          </a:ln>
        </p:spPr>
        <p:style>
          <a:lnRef idx="0"/>
          <a:fillRef idx="0"/>
          <a:effectRef idx="0"/>
          <a:fontRef idx="minor"/>
        </p:style>
      </p:sp>
      <p:sp>
        <p:nvSpPr>
          <p:cNvPr id="72" name="Freeform 4"/>
          <p:cNvSpPr/>
          <p:nvPr/>
        </p:nvSpPr>
        <p:spPr>
          <a:xfrm>
            <a:off x="16319520" y="-251640"/>
            <a:ext cx="2730600" cy="3494160"/>
          </a:xfrm>
          <a:custGeom>
            <a:avLst/>
            <a:gdLst/>
            <a:ahLst/>
            <a:rect l="l" t="t" r="r" b="b"/>
            <a:pathLst>
              <a:path w="2730884" h="3494551">
                <a:moveTo>
                  <a:pt x="0" y="0"/>
                </a:moveTo>
                <a:lnTo>
                  <a:pt x="2730884" y="0"/>
                </a:lnTo>
                <a:lnTo>
                  <a:pt x="2730884" y="3494551"/>
                </a:lnTo>
                <a:lnTo>
                  <a:pt x="0" y="3494551"/>
                </a:lnTo>
                <a:lnTo>
                  <a:pt x="0" y="0"/>
                </a:lnTo>
                <a:close/>
              </a:path>
            </a:pathLst>
          </a:custGeom>
          <a:blipFill rotWithShape="0">
            <a:blip r:embed="rId3"/>
            <a:srcRect/>
            <a:stretch/>
          </a:blipFill>
          <a:ln w="0">
            <a:noFill/>
          </a:ln>
        </p:spPr>
        <p:style>
          <a:lnRef idx="0"/>
          <a:fillRef idx="0"/>
          <a:effectRef idx="0"/>
          <a:fontRef idx="minor"/>
        </p:style>
      </p:sp>
      <p:sp>
        <p:nvSpPr>
          <p:cNvPr id="73" name="Freeform 5"/>
          <p:cNvSpPr/>
          <p:nvPr/>
        </p:nvSpPr>
        <p:spPr>
          <a:xfrm>
            <a:off x="29988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4"/>
            <a:srcRect/>
            <a:stretch/>
          </a:blipFill>
          <a:ln w="0">
            <a:noFill/>
          </a:ln>
        </p:spPr>
        <p:style>
          <a:lnRef idx="0"/>
          <a:fillRef idx="0"/>
          <a:effectRef idx="0"/>
          <a:fontRef idx="minor"/>
        </p:style>
      </p:sp>
      <p:sp>
        <p:nvSpPr>
          <p:cNvPr id="74" name="Freeform 6"/>
          <p:cNvSpPr/>
          <p:nvPr/>
        </p:nvSpPr>
        <p:spPr>
          <a:xfrm>
            <a:off x="14252400" y="3186000"/>
            <a:ext cx="4035240" cy="1257120"/>
          </a:xfrm>
          <a:custGeom>
            <a:avLst/>
            <a:gdLst/>
            <a:ahLst/>
            <a:rect l="l" t="t" r="r" b="b"/>
            <a:pathLst>
              <a:path w="4035657" h="1257300">
                <a:moveTo>
                  <a:pt x="0" y="0"/>
                </a:moveTo>
                <a:lnTo>
                  <a:pt x="4035657" y="0"/>
                </a:lnTo>
                <a:lnTo>
                  <a:pt x="4035657" y="1257300"/>
                </a:lnTo>
                <a:lnTo>
                  <a:pt x="0" y="1257300"/>
                </a:lnTo>
                <a:lnTo>
                  <a:pt x="0" y="0"/>
                </a:lnTo>
                <a:close/>
              </a:path>
            </a:pathLst>
          </a:custGeom>
          <a:blipFill rotWithShape="0">
            <a:blip r:embed="rId5"/>
            <a:srcRect/>
            <a:stretch/>
          </a:blipFill>
          <a:ln w="0">
            <a:noFill/>
          </a:ln>
        </p:spPr>
        <p:style>
          <a:lnRef idx="0"/>
          <a:fillRef idx="0"/>
          <a:effectRef idx="0"/>
          <a:fontRef idx="minor"/>
        </p:style>
      </p:sp>
      <p:sp>
        <p:nvSpPr>
          <p:cNvPr id="75" name="Freeform 7"/>
          <p:cNvSpPr/>
          <p:nvPr/>
        </p:nvSpPr>
        <p:spPr>
          <a:xfrm>
            <a:off x="12985560" y="4606560"/>
            <a:ext cx="4114440" cy="1552320"/>
          </a:xfrm>
          <a:custGeom>
            <a:avLst/>
            <a:gdLst/>
            <a:ahLst/>
            <a:rect l="l" t="t" r="r" b="b"/>
            <a:pathLst>
              <a:path w="4114800" h="1552575">
                <a:moveTo>
                  <a:pt x="0" y="0"/>
                </a:moveTo>
                <a:lnTo>
                  <a:pt x="4114800" y="0"/>
                </a:lnTo>
                <a:lnTo>
                  <a:pt x="4114800" y="1552575"/>
                </a:lnTo>
                <a:lnTo>
                  <a:pt x="0" y="1552575"/>
                </a:lnTo>
                <a:lnTo>
                  <a:pt x="0" y="0"/>
                </a:lnTo>
                <a:close/>
              </a:path>
            </a:pathLst>
          </a:custGeom>
          <a:blipFill rotWithShape="0">
            <a:blip r:embed="rId6"/>
            <a:srcRect/>
            <a:stretch/>
          </a:blipFill>
          <a:ln w="0">
            <a:noFill/>
          </a:ln>
        </p:spPr>
        <p:style>
          <a:lnRef idx="0"/>
          <a:fillRef idx="0"/>
          <a:effectRef idx="0"/>
          <a:fontRef idx="minor"/>
        </p:style>
      </p:sp>
      <p:sp>
        <p:nvSpPr>
          <p:cNvPr id="76" name="Freeform 8"/>
          <p:cNvSpPr/>
          <p:nvPr/>
        </p:nvSpPr>
        <p:spPr>
          <a:xfrm>
            <a:off x="13701240" y="8538120"/>
            <a:ext cx="3771720" cy="1180800"/>
          </a:xfrm>
          <a:custGeom>
            <a:avLst/>
            <a:gdLst/>
            <a:ahLst/>
            <a:rect l="l" t="t" r="r" b="b"/>
            <a:pathLst>
              <a:path w="3771900" h="1181100">
                <a:moveTo>
                  <a:pt x="0" y="0"/>
                </a:moveTo>
                <a:lnTo>
                  <a:pt x="3771900" y="0"/>
                </a:lnTo>
                <a:lnTo>
                  <a:pt x="3771900" y="1181100"/>
                </a:lnTo>
                <a:lnTo>
                  <a:pt x="0" y="1181100"/>
                </a:lnTo>
                <a:lnTo>
                  <a:pt x="0" y="0"/>
                </a:lnTo>
                <a:close/>
              </a:path>
            </a:pathLst>
          </a:custGeom>
          <a:blipFill rotWithShape="0">
            <a:blip r:embed="rId7"/>
            <a:srcRect/>
            <a:stretch/>
          </a:blipFill>
          <a:ln w="0">
            <a:noFill/>
          </a:ln>
        </p:spPr>
        <p:style>
          <a:lnRef idx="0"/>
          <a:fillRef idx="0"/>
          <a:effectRef idx="0"/>
          <a:fontRef idx="minor"/>
        </p:style>
      </p:sp>
      <p:sp>
        <p:nvSpPr>
          <p:cNvPr id="77" name="Freeform 9"/>
          <p:cNvSpPr/>
          <p:nvPr/>
        </p:nvSpPr>
        <p:spPr>
          <a:xfrm>
            <a:off x="1028880" y="8484480"/>
            <a:ext cx="4086000" cy="1085400"/>
          </a:xfrm>
          <a:custGeom>
            <a:avLst/>
            <a:gdLst/>
            <a:ahLst/>
            <a:rect l="l" t="t" r="r" b="b"/>
            <a:pathLst>
              <a:path w="4086225" h="1085850">
                <a:moveTo>
                  <a:pt x="0" y="0"/>
                </a:moveTo>
                <a:lnTo>
                  <a:pt x="4086225" y="0"/>
                </a:lnTo>
                <a:lnTo>
                  <a:pt x="4086225" y="1085850"/>
                </a:lnTo>
                <a:lnTo>
                  <a:pt x="0" y="1085850"/>
                </a:lnTo>
                <a:lnTo>
                  <a:pt x="0" y="0"/>
                </a:lnTo>
                <a:close/>
              </a:path>
            </a:pathLst>
          </a:custGeom>
          <a:blipFill rotWithShape="0">
            <a:blip r:embed="rId8"/>
            <a:srcRect/>
            <a:stretch/>
          </a:blipFill>
          <a:ln w="0">
            <a:noFill/>
          </a:ln>
        </p:spPr>
        <p:style>
          <a:lnRef idx="0"/>
          <a:fillRef idx="0"/>
          <a:effectRef idx="0"/>
          <a:fontRef idx="minor"/>
        </p:style>
      </p:sp>
      <p:sp>
        <p:nvSpPr>
          <p:cNvPr id="78" name="Freeform 10"/>
          <p:cNvSpPr/>
          <p:nvPr/>
        </p:nvSpPr>
        <p:spPr>
          <a:xfrm>
            <a:off x="12298680" y="1764720"/>
            <a:ext cx="3809520" cy="828360"/>
          </a:xfrm>
          <a:custGeom>
            <a:avLst/>
            <a:gdLst/>
            <a:ahLst/>
            <a:rect l="l" t="t" r="r" b="b"/>
            <a:pathLst>
              <a:path w="3810000" h="828675">
                <a:moveTo>
                  <a:pt x="0" y="0"/>
                </a:moveTo>
                <a:lnTo>
                  <a:pt x="3810000" y="0"/>
                </a:lnTo>
                <a:lnTo>
                  <a:pt x="3810000" y="828675"/>
                </a:lnTo>
                <a:lnTo>
                  <a:pt x="0" y="828675"/>
                </a:lnTo>
                <a:lnTo>
                  <a:pt x="0" y="0"/>
                </a:lnTo>
                <a:close/>
              </a:path>
            </a:pathLst>
          </a:custGeom>
          <a:blipFill rotWithShape="0">
            <a:blip r:embed="rId9"/>
            <a:srcRect/>
            <a:stretch/>
          </a:blipFill>
          <a:ln w="0">
            <a:noFill/>
          </a:ln>
        </p:spPr>
        <p:style>
          <a:lnRef idx="0"/>
          <a:fillRef idx="0"/>
          <a:effectRef idx="0"/>
          <a:fontRef idx="minor"/>
        </p:style>
      </p:sp>
      <p:sp>
        <p:nvSpPr>
          <p:cNvPr id="79" name="Freeform 11"/>
          <p:cNvSpPr/>
          <p:nvPr/>
        </p:nvSpPr>
        <p:spPr>
          <a:xfrm>
            <a:off x="6279120" y="8484480"/>
            <a:ext cx="2657160" cy="971280"/>
          </a:xfrm>
          <a:custGeom>
            <a:avLst/>
            <a:gdLst/>
            <a:ahLst/>
            <a:rect l="l" t="t" r="r" b="b"/>
            <a:pathLst>
              <a:path w="2657475" h="971550">
                <a:moveTo>
                  <a:pt x="0" y="0"/>
                </a:moveTo>
                <a:lnTo>
                  <a:pt x="2657475" y="0"/>
                </a:lnTo>
                <a:lnTo>
                  <a:pt x="2657475" y="971550"/>
                </a:lnTo>
                <a:lnTo>
                  <a:pt x="0" y="971550"/>
                </a:lnTo>
                <a:lnTo>
                  <a:pt x="0" y="0"/>
                </a:lnTo>
                <a:close/>
              </a:path>
            </a:pathLst>
          </a:custGeom>
          <a:blipFill rotWithShape="0">
            <a:blip r:embed="rId10"/>
            <a:srcRect/>
            <a:stretch/>
          </a:blipFill>
          <a:ln w="0">
            <a:noFill/>
          </a:ln>
        </p:spPr>
        <p:style>
          <a:lnRef idx="0"/>
          <a:fillRef idx="0"/>
          <a:effectRef idx="0"/>
          <a:fontRef idx="minor"/>
        </p:style>
      </p:sp>
      <p:sp>
        <p:nvSpPr>
          <p:cNvPr id="80" name="Freeform 12"/>
          <p:cNvSpPr/>
          <p:nvPr/>
        </p:nvSpPr>
        <p:spPr>
          <a:xfrm>
            <a:off x="14544720" y="6687360"/>
            <a:ext cx="2085480" cy="1323720"/>
          </a:xfrm>
          <a:custGeom>
            <a:avLst/>
            <a:gdLst/>
            <a:ahLst/>
            <a:rect l="l" t="t" r="r" b="b"/>
            <a:pathLst>
              <a:path w="2085975" h="1323975">
                <a:moveTo>
                  <a:pt x="0" y="0"/>
                </a:moveTo>
                <a:lnTo>
                  <a:pt x="2085975" y="0"/>
                </a:lnTo>
                <a:lnTo>
                  <a:pt x="2085975" y="1323975"/>
                </a:lnTo>
                <a:lnTo>
                  <a:pt x="0" y="1323975"/>
                </a:lnTo>
                <a:lnTo>
                  <a:pt x="0" y="0"/>
                </a:lnTo>
                <a:close/>
              </a:path>
            </a:pathLst>
          </a:custGeom>
          <a:blipFill rotWithShape="0">
            <a:blip r:embed="rId11"/>
            <a:srcRect/>
            <a:stretch/>
          </a:blipFill>
          <a:ln w="0">
            <a:noFill/>
          </a:ln>
        </p:spPr>
        <p:style>
          <a:lnRef idx="0"/>
          <a:fillRef idx="0"/>
          <a:effectRef idx="0"/>
          <a:fontRef idx="minor"/>
        </p:style>
      </p:sp>
      <p:sp>
        <p:nvSpPr>
          <p:cNvPr id="81" name="Freeform 13"/>
          <p:cNvSpPr/>
          <p:nvPr/>
        </p:nvSpPr>
        <p:spPr>
          <a:xfrm>
            <a:off x="8069040" y="0"/>
            <a:ext cx="4590720" cy="1380600"/>
          </a:xfrm>
          <a:custGeom>
            <a:avLst/>
            <a:gdLst/>
            <a:ahLst/>
            <a:rect l="l" t="t" r="r" b="b"/>
            <a:pathLst>
              <a:path w="4591050" h="1381125">
                <a:moveTo>
                  <a:pt x="0" y="0"/>
                </a:moveTo>
                <a:lnTo>
                  <a:pt x="4591050" y="0"/>
                </a:lnTo>
                <a:lnTo>
                  <a:pt x="4591050" y="1381125"/>
                </a:lnTo>
                <a:lnTo>
                  <a:pt x="0" y="1381125"/>
                </a:lnTo>
                <a:lnTo>
                  <a:pt x="0" y="0"/>
                </a:lnTo>
                <a:close/>
              </a:path>
            </a:pathLst>
          </a:custGeom>
          <a:blipFill rotWithShape="0">
            <a:blip r:embed="rId12"/>
            <a:srcRect/>
            <a:stretch/>
          </a:blipFill>
          <a:ln w="0">
            <a:noFill/>
          </a:ln>
        </p:spPr>
        <p:style>
          <a:lnRef idx="0"/>
          <a:fillRef idx="0"/>
          <a:effectRef idx="0"/>
          <a:fontRef idx="minor"/>
        </p:style>
      </p:sp>
      <p:sp>
        <p:nvSpPr>
          <p:cNvPr id="82" name="TextBox 14"/>
          <p:cNvSpPr/>
          <p:nvPr/>
        </p:nvSpPr>
        <p:spPr>
          <a:xfrm>
            <a:off x="2053080" y="4887360"/>
            <a:ext cx="8670600" cy="1996200"/>
          </a:xfrm>
          <a:prstGeom prst="rect">
            <a:avLst/>
          </a:prstGeom>
          <a:noFill/>
          <a:ln w="0">
            <a:noFill/>
          </a:ln>
        </p:spPr>
        <p:style>
          <a:lnRef idx="0"/>
          <a:fillRef idx="0"/>
          <a:effectRef idx="0"/>
          <a:fontRef idx="minor"/>
        </p:style>
        <p:txBody>
          <a:bodyPr lIns="0" rIns="0" tIns="0" bIns="0" anchor="t">
            <a:spAutoFit/>
          </a:bodyPr>
          <a:p>
            <a:pPr algn="r">
              <a:lnSpc>
                <a:spcPts val="4748"/>
              </a:lnSpc>
              <a:buNone/>
            </a:pPr>
            <a:r>
              <a:rPr b="0" lang="en-US" sz="4000" spc="276" strike="noStrike">
                <a:solidFill>
                  <a:srgbClr val="61c2a2"/>
                </a:solidFill>
                <a:latin typeface="Raleway"/>
                <a:ea typeface="Raleway"/>
              </a:rPr>
              <a:t>UAE, CANADA, SINGAPORE, USA, SWITZERLAND</a:t>
            </a:r>
            <a:endParaRPr b="0" lang="ru-RU" sz="4000" spc="-1" strike="noStrike">
              <a:latin typeface="Arial"/>
            </a:endParaRPr>
          </a:p>
          <a:p>
            <a:pPr algn="r">
              <a:lnSpc>
                <a:spcPts val="6225"/>
              </a:lnSpc>
              <a:buNone/>
            </a:pPr>
            <a:r>
              <a:rPr b="0" lang="en-US" sz="4180" spc="-1" strike="noStrike">
                <a:solidFill>
                  <a:srgbClr val="1d617a"/>
                </a:solidFill>
                <a:latin typeface="Raleway Thin"/>
                <a:ea typeface="Raleway Thin"/>
              </a:rPr>
              <a:t>PARTNERSHIPS WITH </a:t>
            </a:r>
            <a:endParaRPr b="0" lang="ru-RU" sz="4180" spc="-1" strike="noStrike">
              <a:latin typeface="Arial"/>
            </a:endParaRPr>
          </a:p>
        </p:txBody>
      </p:sp>
      <p:sp>
        <p:nvSpPr>
          <p:cNvPr id="83" name="TextBox 15"/>
          <p:cNvSpPr/>
          <p:nvPr/>
        </p:nvSpPr>
        <p:spPr>
          <a:xfrm>
            <a:off x="4810320" y="2520000"/>
            <a:ext cx="11509200" cy="1111680"/>
          </a:xfrm>
          <a:prstGeom prst="rect">
            <a:avLst/>
          </a:prstGeom>
          <a:noFill/>
          <a:ln w="0">
            <a:noFill/>
          </a:ln>
        </p:spPr>
        <p:style>
          <a:lnRef idx="0"/>
          <a:fillRef idx="0"/>
          <a:effectRef idx="0"/>
          <a:fontRef idx="minor"/>
        </p:style>
        <p:txBody>
          <a:bodyPr lIns="0" rIns="0" tIns="0" bIns="0" anchor="t">
            <a:spAutoFit/>
          </a:bodyPr>
          <a:p>
            <a:pPr>
              <a:lnSpc>
                <a:spcPts val="8751"/>
              </a:lnSpc>
              <a:buNone/>
            </a:pPr>
            <a:r>
              <a:rPr b="1" lang="en-US" sz="8000" spc="-1" strike="noStrike">
                <a:solidFill>
                  <a:srgbClr val="1d617a"/>
                </a:solidFill>
                <a:latin typeface="Raleway Bold"/>
                <a:ea typeface="Raleway Bold"/>
              </a:rPr>
              <a:t>INTERNATIONAL </a:t>
            </a:r>
            <a:endParaRPr b="0" lang="ru-RU" sz="8000" spc="-1" strike="noStrike">
              <a:latin typeface="Arial"/>
            </a:endParaRPr>
          </a:p>
        </p:txBody>
      </p:sp>
      <p:sp>
        <p:nvSpPr>
          <p:cNvPr id="84" name="TextBox 16"/>
          <p:cNvSpPr/>
          <p:nvPr/>
        </p:nvSpPr>
        <p:spPr>
          <a:xfrm>
            <a:off x="5463720" y="3563640"/>
            <a:ext cx="8396280" cy="1111680"/>
          </a:xfrm>
          <a:prstGeom prst="rect">
            <a:avLst/>
          </a:prstGeom>
          <a:noFill/>
          <a:ln w="0">
            <a:noFill/>
          </a:ln>
        </p:spPr>
        <p:style>
          <a:lnRef idx="0"/>
          <a:fillRef idx="0"/>
          <a:effectRef idx="0"/>
          <a:fontRef idx="minor"/>
        </p:style>
        <p:txBody>
          <a:bodyPr lIns="0" rIns="0" tIns="0" bIns="0" anchor="t">
            <a:spAutoFit/>
          </a:bodyPr>
          <a:p>
            <a:pPr algn="r">
              <a:lnSpc>
                <a:spcPts val="8751"/>
              </a:lnSpc>
              <a:buNone/>
            </a:pPr>
            <a:r>
              <a:rPr b="1" lang="en-US" sz="8000" spc="-1" strike="noStrike">
                <a:solidFill>
                  <a:srgbClr val="1d617a"/>
                </a:solidFill>
                <a:latin typeface="Raleway Bold"/>
                <a:ea typeface="Raleway Bold"/>
              </a:rPr>
              <a:t>PARTNERS</a:t>
            </a:r>
            <a:endParaRPr b="0" lang="ru-RU" sz="8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d617a"/>
        </a:solidFill>
      </p:bgPr>
    </p:bg>
    <p:spTree>
      <p:nvGrpSpPr>
        <p:cNvPr id="1" name=""/>
        <p:cNvGrpSpPr/>
        <p:nvPr/>
      </p:nvGrpSpPr>
      <p:grpSpPr>
        <a:xfrm>
          <a:off x="0" y="0"/>
          <a:ext cx="0" cy="0"/>
          <a:chOff x="0" y="0"/>
          <a:chExt cx="0" cy="0"/>
        </a:xfrm>
      </p:grpSpPr>
      <p:sp>
        <p:nvSpPr>
          <p:cNvPr id="85" name="Freeform 2"/>
          <p:cNvSpPr/>
          <p:nvPr/>
        </p:nvSpPr>
        <p:spPr>
          <a:xfrm>
            <a:off x="-2790000" y="2137680"/>
            <a:ext cx="9640080" cy="11650680"/>
          </a:xfrm>
          <a:custGeom>
            <a:avLst/>
            <a:gdLst/>
            <a:ahLst/>
            <a:rect l="l" t="t" r="r" b="b"/>
            <a:pathLst>
              <a:path w="9640595" h="11651037">
                <a:moveTo>
                  <a:pt x="0" y="0"/>
                </a:moveTo>
                <a:lnTo>
                  <a:pt x="9640595" y="0"/>
                </a:lnTo>
                <a:lnTo>
                  <a:pt x="9640595" y="11651037"/>
                </a:lnTo>
                <a:lnTo>
                  <a:pt x="0" y="11651037"/>
                </a:lnTo>
                <a:lnTo>
                  <a:pt x="0" y="0"/>
                </a:lnTo>
                <a:close/>
              </a:path>
            </a:pathLst>
          </a:custGeom>
          <a:blipFill rotWithShape="0">
            <a:blip r:embed="rId1"/>
            <a:srcRect/>
            <a:stretch/>
          </a:blipFill>
          <a:ln w="0">
            <a:noFill/>
          </a:ln>
        </p:spPr>
        <p:style>
          <a:lnRef idx="0"/>
          <a:fillRef idx="0"/>
          <a:effectRef idx="0"/>
          <a:fontRef idx="minor"/>
        </p:style>
      </p:sp>
      <p:sp>
        <p:nvSpPr>
          <p:cNvPr id="86" name="Freeform 3"/>
          <p:cNvSpPr/>
          <p:nvPr/>
        </p:nvSpPr>
        <p:spPr>
          <a:xfrm>
            <a:off x="8625960" y="4746960"/>
            <a:ext cx="1039680" cy="128520"/>
          </a:xfrm>
          <a:custGeom>
            <a:avLst/>
            <a:gdLst/>
            <a:ahLst/>
            <a:rect l="l" t="t" r="r" b="b"/>
            <a:pathLst>
              <a:path w="1040035" h="128959">
                <a:moveTo>
                  <a:pt x="0" y="0"/>
                </a:moveTo>
                <a:lnTo>
                  <a:pt x="1040035" y="0"/>
                </a:lnTo>
                <a:lnTo>
                  <a:pt x="1040035" y="128959"/>
                </a:lnTo>
                <a:lnTo>
                  <a:pt x="0" y="128959"/>
                </a:lnTo>
                <a:lnTo>
                  <a:pt x="0" y="0"/>
                </a:lnTo>
                <a:close/>
              </a:path>
            </a:pathLst>
          </a:custGeom>
          <a:blipFill rotWithShape="0">
            <a:blip r:embed="rId2"/>
            <a:srcRect/>
            <a:stretch/>
          </a:blipFill>
          <a:ln w="0">
            <a:noFill/>
          </a:ln>
        </p:spPr>
        <p:style>
          <a:lnRef idx="0"/>
          <a:fillRef idx="0"/>
          <a:effectRef idx="0"/>
          <a:fontRef idx="minor"/>
        </p:style>
      </p:sp>
      <p:sp>
        <p:nvSpPr>
          <p:cNvPr id="87" name="Freeform 4"/>
          <p:cNvSpPr/>
          <p:nvPr/>
        </p:nvSpPr>
        <p:spPr>
          <a:xfrm>
            <a:off x="15868440" y="-1239480"/>
            <a:ext cx="3791880" cy="3791880"/>
          </a:xfrm>
          <a:custGeom>
            <a:avLst/>
            <a:gdLst/>
            <a:ahLst/>
            <a:rect l="l" t="t" r="r" b="b"/>
            <a:pathLst>
              <a:path w="3792188" h="3792188">
                <a:moveTo>
                  <a:pt x="0" y="0"/>
                </a:moveTo>
                <a:lnTo>
                  <a:pt x="3792188" y="0"/>
                </a:lnTo>
                <a:lnTo>
                  <a:pt x="3792188" y="3792188"/>
                </a:lnTo>
                <a:lnTo>
                  <a:pt x="0" y="3792188"/>
                </a:lnTo>
                <a:lnTo>
                  <a:pt x="0" y="0"/>
                </a:lnTo>
                <a:close/>
              </a:path>
            </a:pathLst>
          </a:custGeom>
          <a:blipFill rotWithShape="0">
            <a:blip r:embed="rId3"/>
            <a:srcRect/>
            <a:stretch/>
          </a:blipFill>
          <a:ln w="0">
            <a:noFill/>
          </a:ln>
        </p:spPr>
        <p:style>
          <a:lnRef idx="0"/>
          <a:fillRef idx="0"/>
          <a:effectRef idx="0"/>
          <a:fontRef idx="minor"/>
        </p:style>
      </p:sp>
      <p:sp>
        <p:nvSpPr>
          <p:cNvPr id="88" name="Freeform 5"/>
          <p:cNvSpPr/>
          <p:nvPr/>
        </p:nvSpPr>
        <p:spPr>
          <a:xfrm>
            <a:off x="29988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4"/>
            <a:srcRect/>
            <a:stretch/>
          </a:blipFill>
          <a:ln w="0">
            <a:noFill/>
          </a:ln>
        </p:spPr>
        <p:style>
          <a:lnRef idx="0"/>
          <a:fillRef idx="0"/>
          <a:effectRef idx="0"/>
          <a:fontRef idx="minor"/>
        </p:style>
      </p:sp>
      <p:sp>
        <p:nvSpPr>
          <p:cNvPr id="89" name="TextBox 6"/>
          <p:cNvSpPr/>
          <p:nvPr/>
        </p:nvSpPr>
        <p:spPr>
          <a:xfrm>
            <a:off x="3890880" y="2996640"/>
            <a:ext cx="223560" cy="1279800"/>
          </a:xfrm>
          <a:prstGeom prst="rect">
            <a:avLst/>
          </a:prstGeom>
          <a:noFill/>
          <a:ln w="0">
            <a:noFill/>
          </a:ln>
        </p:spPr>
        <p:style>
          <a:lnRef idx="0"/>
          <a:fillRef idx="0"/>
          <a:effectRef idx="0"/>
          <a:fontRef idx="minor"/>
        </p:style>
        <p:txBody>
          <a:bodyPr lIns="0" rIns="0" tIns="0" bIns="0" anchor="t">
            <a:spAutoFit/>
          </a:bodyPr>
          <a:p>
            <a:pPr>
              <a:lnSpc>
                <a:spcPts val="10080"/>
              </a:lnSpc>
              <a:buNone/>
            </a:pPr>
            <a:r>
              <a:rPr b="1" lang="en-US" sz="7200" spc="-1" strike="noStrike">
                <a:solidFill>
                  <a:srgbClr val="dbefe1"/>
                </a:solidFill>
                <a:latin typeface="Raleway Bold"/>
                <a:ea typeface="Raleway Bold"/>
              </a:rPr>
              <a:t> </a:t>
            </a:r>
            <a:endParaRPr b="0" lang="ru-RU" sz="7200" spc="-1" strike="noStrike">
              <a:latin typeface="Arial"/>
            </a:endParaRPr>
          </a:p>
        </p:txBody>
      </p:sp>
      <p:sp>
        <p:nvSpPr>
          <p:cNvPr id="90" name="TextBox 7"/>
          <p:cNvSpPr/>
          <p:nvPr/>
        </p:nvSpPr>
        <p:spPr>
          <a:xfrm>
            <a:off x="5042520" y="2996640"/>
            <a:ext cx="12237480" cy="1280520"/>
          </a:xfrm>
          <a:prstGeom prst="rect">
            <a:avLst/>
          </a:prstGeom>
          <a:noFill/>
          <a:ln w="0">
            <a:noFill/>
          </a:ln>
        </p:spPr>
        <p:style>
          <a:lnRef idx="0"/>
          <a:fillRef idx="0"/>
          <a:effectRef idx="0"/>
          <a:fontRef idx="minor"/>
        </p:style>
        <p:txBody>
          <a:bodyPr lIns="0" rIns="0" tIns="0" bIns="0" anchor="t">
            <a:spAutoFit/>
          </a:bodyPr>
          <a:p>
            <a:pPr>
              <a:lnSpc>
                <a:spcPts val="10080"/>
              </a:lnSpc>
              <a:buNone/>
            </a:pPr>
            <a:r>
              <a:rPr b="1" lang="en-US" sz="7200" spc="-1" strike="noStrike">
                <a:solidFill>
                  <a:srgbClr val="dbefe1"/>
                </a:solidFill>
                <a:latin typeface="Raleway Bold"/>
                <a:ea typeface="Raleway Bold"/>
              </a:rPr>
              <a:t>PROFESSIONAL TEAM </a:t>
            </a:r>
            <a:endParaRPr b="0" lang="ru-RU" sz="7200" spc="-1" strike="noStrike">
              <a:latin typeface="Arial"/>
            </a:endParaRPr>
          </a:p>
        </p:txBody>
      </p:sp>
      <p:sp>
        <p:nvSpPr>
          <p:cNvPr id="91" name="TextBox 8"/>
          <p:cNvSpPr/>
          <p:nvPr/>
        </p:nvSpPr>
        <p:spPr>
          <a:xfrm>
            <a:off x="6455880" y="5332680"/>
            <a:ext cx="5651280" cy="2356920"/>
          </a:xfrm>
          <a:prstGeom prst="rect">
            <a:avLst/>
          </a:prstGeom>
          <a:noFill/>
          <a:ln w="0">
            <a:noFill/>
          </a:ln>
        </p:spPr>
        <p:style>
          <a:lnRef idx="0"/>
          <a:fillRef idx="0"/>
          <a:effectRef idx="0"/>
          <a:fontRef idx="minor"/>
        </p:style>
        <p:txBody>
          <a:bodyPr lIns="0" rIns="0" tIns="0" bIns="0" anchor="t">
            <a:spAutoFit/>
          </a:bodyPr>
          <a:p>
            <a:pPr algn="ctr">
              <a:lnSpc>
                <a:spcPts val="4640"/>
              </a:lnSpc>
              <a:buNone/>
            </a:pPr>
            <a:r>
              <a:rPr b="0" lang="en-US" sz="3600" spc="358" strike="noStrike">
                <a:solidFill>
                  <a:srgbClr val="dbefe1"/>
                </a:solidFill>
                <a:latin typeface="Raleway Thin"/>
                <a:ea typeface="Raleway Thin"/>
              </a:rPr>
              <a:t>ISLAMIC BANKING AND FINANCE, FUNDRAISING, LEGAL, TAXATION, </a:t>
            </a:r>
            <a:endParaRPr b="0" lang="ru-RU"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92" name="Freeform 2"/>
          <p:cNvSpPr/>
          <p:nvPr/>
        </p:nvSpPr>
        <p:spPr>
          <a:xfrm>
            <a:off x="-1612440" y="6884280"/>
            <a:ext cx="5869800" cy="7186320"/>
          </a:xfrm>
          <a:custGeom>
            <a:avLst/>
            <a:gdLst/>
            <a:ahLst/>
            <a:rect l="l" t="t" r="r" b="b"/>
            <a:pathLst>
              <a:path w="5870219" h="7186736">
                <a:moveTo>
                  <a:pt x="0" y="0"/>
                </a:moveTo>
                <a:lnTo>
                  <a:pt x="5870220" y="0"/>
                </a:lnTo>
                <a:lnTo>
                  <a:pt x="5870220" y="7186736"/>
                </a:lnTo>
                <a:lnTo>
                  <a:pt x="0" y="7186736"/>
                </a:lnTo>
                <a:lnTo>
                  <a:pt x="0" y="0"/>
                </a:lnTo>
                <a:close/>
              </a:path>
            </a:pathLst>
          </a:custGeom>
          <a:blipFill rotWithShape="0">
            <a:blip r:embed="rId1"/>
            <a:srcRect/>
            <a:stretch/>
          </a:blipFill>
          <a:ln w="0">
            <a:noFill/>
          </a:ln>
        </p:spPr>
        <p:style>
          <a:lnRef idx="0"/>
          <a:fillRef idx="0"/>
          <a:effectRef idx="0"/>
          <a:fontRef idx="minor"/>
        </p:style>
      </p:sp>
      <p:sp>
        <p:nvSpPr>
          <p:cNvPr id="93" name="Freeform 3"/>
          <p:cNvSpPr/>
          <p:nvPr/>
        </p:nvSpPr>
        <p:spPr>
          <a:xfrm>
            <a:off x="16220160" y="-679320"/>
            <a:ext cx="2637720" cy="3088440"/>
          </a:xfrm>
          <a:custGeom>
            <a:avLst/>
            <a:gdLst/>
            <a:ahLst/>
            <a:rect l="l" t="t" r="r" b="b"/>
            <a:pathLst>
              <a:path w="2637901" h="3088634">
                <a:moveTo>
                  <a:pt x="0" y="0"/>
                </a:moveTo>
                <a:lnTo>
                  <a:pt x="2637901" y="0"/>
                </a:lnTo>
                <a:lnTo>
                  <a:pt x="2637901" y="3088633"/>
                </a:lnTo>
                <a:lnTo>
                  <a:pt x="0" y="3088633"/>
                </a:lnTo>
                <a:lnTo>
                  <a:pt x="0" y="0"/>
                </a:lnTo>
                <a:close/>
              </a:path>
            </a:pathLst>
          </a:custGeom>
          <a:blipFill rotWithShape="0">
            <a:blip r:embed="rId2"/>
            <a:srcRect/>
            <a:stretch/>
          </a:blipFill>
          <a:ln w="0">
            <a:noFill/>
          </a:ln>
        </p:spPr>
        <p:style>
          <a:lnRef idx="0"/>
          <a:fillRef idx="0"/>
          <a:effectRef idx="0"/>
          <a:fontRef idx="minor"/>
        </p:style>
      </p:sp>
      <p:sp>
        <p:nvSpPr>
          <p:cNvPr id="94" name="Freeform 4"/>
          <p:cNvSpPr/>
          <p:nvPr/>
        </p:nvSpPr>
        <p:spPr>
          <a:xfrm>
            <a:off x="299880" y="0"/>
            <a:ext cx="4323960" cy="1638000"/>
          </a:xfrm>
          <a:custGeom>
            <a:avLst/>
            <a:gdLst/>
            <a:ahLst/>
            <a:rect l="l" t="t" r="r" b="b"/>
            <a:pathLst>
              <a:path w="4324350" h="1638300">
                <a:moveTo>
                  <a:pt x="0" y="0"/>
                </a:moveTo>
                <a:lnTo>
                  <a:pt x="4324350" y="0"/>
                </a:lnTo>
                <a:lnTo>
                  <a:pt x="4324350" y="1638300"/>
                </a:lnTo>
                <a:lnTo>
                  <a:pt x="0" y="1638300"/>
                </a:lnTo>
                <a:lnTo>
                  <a:pt x="0" y="0"/>
                </a:lnTo>
                <a:close/>
              </a:path>
            </a:pathLst>
          </a:custGeom>
          <a:blipFill rotWithShape="0">
            <a:blip r:embed="rId3"/>
            <a:srcRect/>
            <a:stretch/>
          </a:blipFill>
          <a:ln w="0">
            <a:noFill/>
          </a:ln>
        </p:spPr>
        <p:style>
          <a:lnRef idx="0"/>
          <a:fillRef idx="0"/>
          <a:effectRef idx="0"/>
          <a:fontRef idx="minor"/>
        </p:style>
      </p:sp>
      <p:sp>
        <p:nvSpPr>
          <p:cNvPr id="95" name="TextBox 5"/>
          <p:cNvSpPr/>
          <p:nvPr/>
        </p:nvSpPr>
        <p:spPr>
          <a:xfrm>
            <a:off x="7398720" y="4135320"/>
            <a:ext cx="10332360" cy="2359800"/>
          </a:xfrm>
          <a:prstGeom prst="rect">
            <a:avLst/>
          </a:prstGeom>
          <a:noFill/>
          <a:ln w="0">
            <a:noFill/>
          </a:ln>
        </p:spPr>
        <p:style>
          <a:lnRef idx="0"/>
          <a:fillRef idx="0"/>
          <a:effectRef idx="0"/>
          <a:fontRef idx="minor"/>
        </p:style>
        <p:txBody>
          <a:bodyPr lIns="0" rIns="0" tIns="0" bIns="0" anchor="t">
            <a:spAutoFit/>
          </a:bodyPr>
          <a:p>
            <a:pPr algn="r">
              <a:lnSpc>
                <a:spcPts val="5630"/>
              </a:lnSpc>
              <a:buNone/>
            </a:pPr>
            <a:r>
              <a:rPr b="0" lang="en-US" sz="4370" spc="435" strike="noStrike">
                <a:solidFill>
                  <a:srgbClr val="61c2a2"/>
                </a:solidFill>
                <a:latin typeface="Raleway Thin"/>
                <a:ea typeface="Raleway Thin"/>
              </a:rPr>
              <a:t>RAISED OVER USD 6 MLN DEBT FINANCING </a:t>
            </a:r>
            <a:endParaRPr b="0" lang="ru-RU" sz="4370" spc="-1" strike="noStrike">
              <a:latin typeface="Arial"/>
            </a:endParaRPr>
          </a:p>
          <a:p>
            <a:pPr algn="r">
              <a:lnSpc>
                <a:spcPts val="3662"/>
              </a:lnSpc>
              <a:buNone/>
            </a:pPr>
            <a:r>
              <a:rPr b="0" lang="en-US" sz="2620" spc="-1" strike="noStrike">
                <a:solidFill>
                  <a:srgbClr val="1d617a"/>
                </a:solidFill>
                <a:latin typeface="Raleway Thin"/>
                <a:ea typeface="Raleway Thin"/>
              </a:rPr>
              <a:t>USA market VC debt for home services busienss, Financial leasing deal for telecommunication industry</a:t>
            </a:r>
            <a:endParaRPr b="0" lang="ru-RU" sz="2620" spc="-1" strike="noStrike">
              <a:latin typeface="Arial"/>
            </a:endParaRPr>
          </a:p>
        </p:txBody>
      </p:sp>
      <p:sp>
        <p:nvSpPr>
          <p:cNvPr id="96" name="TextBox 6"/>
          <p:cNvSpPr/>
          <p:nvPr/>
        </p:nvSpPr>
        <p:spPr>
          <a:xfrm>
            <a:off x="5784840" y="399240"/>
            <a:ext cx="11979000" cy="3075480"/>
          </a:xfrm>
          <a:prstGeom prst="rect">
            <a:avLst/>
          </a:prstGeom>
          <a:noFill/>
          <a:ln w="0">
            <a:noFill/>
          </a:ln>
        </p:spPr>
        <p:style>
          <a:lnRef idx="0"/>
          <a:fillRef idx="0"/>
          <a:effectRef idx="0"/>
          <a:fontRef idx="minor"/>
        </p:style>
        <p:txBody>
          <a:bodyPr lIns="0" rIns="0" tIns="0" bIns="0" anchor="t">
            <a:spAutoFit/>
          </a:bodyPr>
          <a:p>
            <a:pPr algn="r">
              <a:lnSpc>
                <a:spcPts val="5630"/>
              </a:lnSpc>
              <a:buNone/>
            </a:pPr>
            <a:r>
              <a:rPr b="0" lang="en-US" sz="4370" spc="435" strike="noStrike">
                <a:solidFill>
                  <a:srgbClr val="61c2a2"/>
                </a:solidFill>
                <a:latin typeface="Raleway Thin"/>
                <a:ea typeface="Raleway Thin"/>
              </a:rPr>
              <a:t>FACILITATED FINANCING USD 12 MLN ATTRACTED USD 6 MLN FOR TERM DEPOSIT</a:t>
            </a:r>
            <a:endParaRPr b="0" lang="ru-RU" sz="4370" spc="-1" strike="noStrike">
              <a:latin typeface="Arial"/>
            </a:endParaRPr>
          </a:p>
          <a:p>
            <a:pPr algn="r">
              <a:lnSpc>
                <a:spcPts val="3662"/>
              </a:lnSpc>
              <a:buNone/>
            </a:pPr>
            <a:r>
              <a:rPr b="0" lang="en-US" sz="2620" spc="-1" strike="noStrike">
                <a:solidFill>
                  <a:srgbClr val="1d617a"/>
                </a:solidFill>
                <a:latin typeface="Raleway Thin"/>
                <a:ea typeface="Raleway Thin"/>
              </a:rPr>
              <a:t>Financing leasing deals for Telecommunication industry and for FMCG industry</a:t>
            </a:r>
            <a:endParaRPr b="0" lang="ru-RU" sz="2620" spc="-1" strike="noStrike">
              <a:latin typeface="Arial"/>
            </a:endParaRPr>
          </a:p>
        </p:txBody>
      </p:sp>
      <p:sp>
        <p:nvSpPr>
          <p:cNvPr id="97" name="TextBox 7"/>
          <p:cNvSpPr/>
          <p:nvPr/>
        </p:nvSpPr>
        <p:spPr>
          <a:xfrm>
            <a:off x="4860000" y="7156440"/>
            <a:ext cx="12886200" cy="715320"/>
          </a:xfrm>
          <a:prstGeom prst="rect">
            <a:avLst/>
          </a:prstGeom>
          <a:noFill/>
          <a:ln w="0">
            <a:noFill/>
          </a:ln>
        </p:spPr>
        <p:style>
          <a:lnRef idx="0"/>
          <a:fillRef idx="0"/>
          <a:effectRef idx="0"/>
          <a:fontRef idx="minor"/>
        </p:style>
        <p:txBody>
          <a:bodyPr lIns="0" rIns="0" tIns="0" bIns="0" anchor="t">
            <a:spAutoFit/>
          </a:bodyPr>
          <a:p>
            <a:pPr>
              <a:lnSpc>
                <a:spcPts val="5630"/>
              </a:lnSpc>
              <a:buNone/>
            </a:pPr>
            <a:r>
              <a:rPr b="0" lang="en-US" sz="4370" spc="435" strike="noStrike">
                <a:solidFill>
                  <a:srgbClr val="61c2a2"/>
                </a:solidFill>
                <a:latin typeface="Raleway Thin"/>
                <a:ea typeface="Raleway Thin"/>
              </a:rPr>
              <a:t>OBTAINED USD 105 K GRANT FROM</a:t>
            </a:r>
            <a:endParaRPr b="0" lang="ru-RU" sz="4370" spc="-1" strike="noStrike">
              <a:latin typeface="Arial"/>
            </a:endParaRPr>
          </a:p>
        </p:txBody>
      </p:sp>
      <p:sp>
        <p:nvSpPr>
          <p:cNvPr id="98" name="TextBox 8"/>
          <p:cNvSpPr/>
          <p:nvPr/>
        </p:nvSpPr>
        <p:spPr>
          <a:xfrm>
            <a:off x="4680000" y="7871760"/>
            <a:ext cx="12879000" cy="715320"/>
          </a:xfrm>
          <a:prstGeom prst="rect">
            <a:avLst/>
          </a:prstGeom>
          <a:noFill/>
          <a:ln w="0">
            <a:noFill/>
          </a:ln>
        </p:spPr>
        <p:style>
          <a:lnRef idx="0"/>
          <a:fillRef idx="0"/>
          <a:effectRef idx="0"/>
          <a:fontRef idx="minor"/>
        </p:style>
        <p:txBody>
          <a:bodyPr lIns="0" rIns="0" tIns="0" bIns="0" anchor="t">
            <a:spAutoFit/>
          </a:bodyPr>
          <a:p>
            <a:pPr>
              <a:lnSpc>
                <a:spcPts val="5630"/>
              </a:lnSpc>
              <a:buNone/>
            </a:pPr>
            <a:r>
              <a:rPr b="0" lang="en-US" sz="4370" spc="435" strike="noStrike">
                <a:solidFill>
                  <a:srgbClr val="61c2a2"/>
                </a:solidFill>
                <a:latin typeface="Raleway Thin"/>
                <a:ea typeface="Raleway Thin"/>
              </a:rPr>
              <a:t>USAID, EUR 20 K GRANT FROM EBRD </a:t>
            </a:r>
            <a:endParaRPr b="0" lang="ru-RU" sz="4370" spc="-1" strike="noStrike">
              <a:latin typeface="Arial"/>
            </a:endParaRPr>
          </a:p>
        </p:txBody>
      </p:sp>
      <p:sp>
        <p:nvSpPr>
          <p:cNvPr id="99" name="TextBox 9"/>
          <p:cNvSpPr/>
          <p:nvPr/>
        </p:nvSpPr>
        <p:spPr>
          <a:xfrm>
            <a:off x="6183720" y="9060120"/>
            <a:ext cx="11571480" cy="975240"/>
          </a:xfrm>
          <a:prstGeom prst="rect">
            <a:avLst/>
          </a:prstGeom>
          <a:noFill/>
          <a:ln w="0">
            <a:noFill/>
          </a:ln>
        </p:spPr>
        <p:style>
          <a:lnRef idx="0"/>
          <a:fillRef idx="0"/>
          <a:effectRef idx="0"/>
          <a:fontRef idx="minor"/>
        </p:style>
        <p:txBody>
          <a:bodyPr lIns="0" rIns="0" tIns="0" bIns="0" anchor="t">
            <a:spAutoFit/>
          </a:bodyPr>
          <a:p>
            <a:pPr algn="r">
              <a:lnSpc>
                <a:spcPts val="3841"/>
              </a:lnSpc>
              <a:buNone/>
            </a:pPr>
            <a:r>
              <a:rPr b="0" lang="en-US" sz="2620" spc="-1" strike="noStrike">
                <a:solidFill>
                  <a:srgbClr val="1d617a"/>
                </a:solidFill>
                <a:latin typeface="Raleway Thin"/>
                <a:ea typeface="Raleway Thin"/>
              </a:rPr>
              <a:t>For purchasing equipment for processing and drying of fruits, for introducing certification standards of HACCP, ISO 22000</a:t>
            </a:r>
            <a:endParaRPr b="0" lang="ru-RU" sz="2620" spc="-1" strike="noStrike">
              <a:latin typeface="Arial"/>
            </a:endParaRPr>
          </a:p>
        </p:txBody>
      </p:sp>
      <p:sp>
        <p:nvSpPr>
          <p:cNvPr id="100" name="TextBox 10"/>
          <p:cNvSpPr/>
          <p:nvPr/>
        </p:nvSpPr>
        <p:spPr>
          <a:xfrm rot="16200000">
            <a:off x="-2091600" y="4374720"/>
            <a:ext cx="6757920" cy="1772280"/>
          </a:xfrm>
          <a:prstGeom prst="rect">
            <a:avLst/>
          </a:prstGeom>
          <a:noFill/>
          <a:ln w="0">
            <a:noFill/>
          </a:ln>
        </p:spPr>
        <p:style>
          <a:lnRef idx="0"/>
          <a:fillRef idx="0"/>
          <a:effectRef idx="0"/>
          <a:fontRef idx="minor"/>
        </p:style>
        <p:txBody>
          <a:bodyPr lIns="0" rIns="0" tIns="0" bIns="0" anchor="t">
            <a:spAutoFit/>
          </a:bodyPr>
          <a:p>
            <a:pPr>
              <a:lnSpc>
                <a:spcPts val="6976"/>
              </a:lnSpc>
              <a:buNone/>
            </a:pPr>
            <a:r>
              <a:rPr b="1" lang="en-US" sz="6400" spc="-1" strike="noStrike">
                <a:solidFill>
                  <a:srgbClr val="1d617a"/>
                </a:solidFill>
                <a:latin typeface="Raleway Bold"/>
                <a:ea typeface="Raleway Bold"/>
              </a:rPr>
              <a:t>INVESTMENT BACKGROUND</a:t>
            </a:r>
            <a:endParaRPr b="0" lang="ru-RU" sz="6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01" name="Freeform 2"/>
          <p:cNvSpPr/>
          <p:nvPr/>
        </p:nvSpPr>
        <p:spPr>
          <a:xfrm>
            <a:off x="-1774080" y="-1010160"/>
            <a:ext cx="5750640" cy="7110360"/>
          </a:xfrm>
          <a:custGeom>
            <a:avLst/>
            <a:gdLst/>
            <a:ahLst/>
            <a:rect l="l" t="t" r="r" b="b"/>
            <a:pathLst>
              <a:path w="5751128" h="7110746">
                <a:moveTo>
                  <a:pt x="0" y="0"/>
                </a:moveTo>
                <a:lnTo>
                  <a:pt x="5751128" y="0"/>
                </a:lnTo>
                <a:lnTo>
                  <a:pt x="5751128" y="7110746"/>
                </a:lnTo>
                <a:lnTo>
                  <a:pt x="0" y="7110746"/>
                </a:lnTo>
                <a:lnTo>
                  <a:pt x="0" y="0"/>
                </a:lnTo>
                <a:close/>
              </a:path>
            </a:pathLst>
          </a:custGeom>
          <a:blipFill rotWithShape="0">
            <a:blip r:embed="rId1"/>
            <a:srcRect/>
            <a:stretch/>
          </a:blipFill>
          <a:ln w="0">
            <a:noFill/>
          </a:ln>
        </p:spPr>
        <p:style>
          <a:lnRef idx="0"/>
          <a:fillRef idx="0"/>
          <a:effectRef idx="0"/>
          <a:fontRef idx="minor"/>
        </p:style>
      </p:sp>
      <p:sp>
        <p:nvSpPr>
          <p:cNvPr id="102" name="Freeform 3"/>
          <p:cNvSpPr/>
          <p:nvPr/>
        </p:nvSpPr>
        <p:spPr>
          <a:xfrm>
            <a:off x="16121880" y="6324840"/>
            <a:ext cx="4353120" cy="4353120"/>
          </a:xfrm>
          <a:custGeom>
            <a:avLst/>
            <a:gdLst/>
            <a:ahLst/>
            <a:rect l="l" t="t" r="r" b="b"/>
            <a:pathLst>
              <a:path w="4353535" h="4353535">
                <a:moveTo>
                  <a:pt x="0" y="0"/>
                </a:moveTo>
                <a:lnTo>
                  <a:pt x="4353534" y="0"/>
                </a:lnTo>
                <a:lnTo>
                  <a:pt x="4353534" y="4353535"/>
                </a:lnTo>
                <a:lnTo>
                  <a:pt x="0" y="4353535"/>
                </a:lnTo>
                <a:lnTo>
                  <a:pt x="0" y="0"/>
                </a:lnTo>
                <a:close/>
              </a:path>
            </a:pathLst>
          </a:custGeom>
          <a:blipFill rotWithShape="0">
            <a:blip r:embed="rId2"/>
            <a:srcRect/>
            <a:stretch/>
          </a:blipFill>
          <a:ln w="0">
            <a:noFill/>
          </a:ln>
        </p:spPr>
        <p:style>
          <a:lnRef idx="0"/>
          <a:fillRef idx="0"/>
          <a:effectRef idx="0"/>
          <a:fontRef idx="minor"/>
        </p:style>
      </p:sp>
      <p:sp>
        <p:nvSpPr>
          <p:cNvPr id="103" name="Freeform 4"/>
          <p:cNvSpPr/>
          <p:nvPr/>
        </p:nvSpPr>
        <p:spPr>
          <a:xfrm>
            <a:off x="1342116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3"/>
            <a:srcRect/>
            <a:stretch/>
          </a:blipFill>
          <a:ln w="0">
            <a:noFill/>
          </a:ln>
        </p:spPr>
        <p:style>
          <a:lnRef idx="0"/>
          <a:fillRef idx="0"/>
          <a:effectRef idx="0"/>
          <a:fontRef idx="minor"/>
        </p:style>
      </p:sp>
      <p:sp>
        <p:nvSpPr>
          <p:cNvPr id="104" name="TextBox 5"/>
          <p:cNvSpPr/>
          <p:nvPr/>
        </p:nvSpPr>
        <p:spPr>
          <a:xfrm>
            <a:off x="506160" y="4586760"/>
            <a:ext cx="4817160" cy="3289680"/>
          </a:xfrm>
          <a:prstGeom prst="rect">
            <a:avLst/>
          </a:prstGeom>
          <a:noFill/>
          <a:ln w="0">
            <a:noFill/>
          </a:ln>
        </p:spPr>
        <p:style>
          <a:lnRef idx="0"/>
          <a:fillRef idx="0"/>
          <a:effectRef idx="0"/>
          <a:fontRef idx="minor"/>
        </p:style>
        <p:txBody>
          <a:bodyPr lIns="0" rIns="0" tIns="0" bIns="0" anchor="t">
            <a:spAutoFit/>
          </a:bodyPr>
          <a:p>
            <a:pPr algn="ctr">
              <a:lnSpc>
                <a:spcPts val="5587"/>
              </a:lnSpc>
              <a:buNone/>
            </a:pPr>
            <a:r>
              <a:rPr b="0" lang="en-US" sz="4330" spc="432" strike="noStrike">
                <a:solidFill>
                  <a:srgbClr val="61c2a2"/>
                </a:solidFill>
                <a:latin typeface="Raleway Thin"/>
                <a:ea typeface="Raleway Thin"/>
              </a:rPr>
              <a:t>EXISTING PROJECTS UAE BASED</a:t>
            </a:r>
            <a:endParaRPr b="0" lang="ru-RU" sz="4330" spc="-1" strike="noStrike">
              <a:latin typeface="Arial"/>
            </a:endParaRPr>
          </a:p>
          <a:p>
            <a:pPr algn="ctr">
              <a:lnSpc>
                <a:spcPts val="4569"/>
              </a:lnSpc>
              <a:buNone/>
            </a:pPr>
            <a:r>
              <a:rPr b="0" lang="en-US" sz="3130" spc="-1" strike="noStrike">
                <a:solidFill>
                  <a:srgbClr val="1d617a"/>
                </a:solidFill>
                <a:latin typeface="Raleway Thin"/>
                <a:ea typeface="Raleway Thin"/>
              </a:rPr>
              <a:t>Energy storage Raising USD 3 MLn - Seed</a:t>
            </a:r>
            <a:endParaRPr b="0" lang="ru-RU" sz="3130" spc="-1" strike="noStrike">
              <a:latin typeface="Arial"/>
            </a:endParaRPr>
          </a:p>
        </p:txBody>
      </p:sp>
      <p:sp>
        <p:nvSpPr>
          <p:cNvPr id="105" name="TextBox 6"/>
          <p:cNvSpPr/>
          <p:nvPr/>
        </p:nvSpPr>
        <p:spPr>
          <a:xfrm>
            <a:off x="6161400" y="3052800"/>
            <a:ext cx="5879880" cy="3235320"/>
          </a:xfrm>
          <a:prstGeom prst="rect">
            <a:avLst/>
          </a:prstGeom>
          <a:noFill/>
          <a:ln w="0">
            <a:noFill/>
          </a:ln>
        </p:spPr>
        <p:style>
          <a:lnRef idx="0"/>
          <a:fillRef idx="0"/>
          <a:effectRef idx="0"/>
          <a:fontRef idx="minor"/>
        </p:style>
        <p:txBody>
          <a:bodyPr lIns="0" rIns="0" tIns="0" bIns="0" anchor="t">
            <a:spAutoFit/>
          </a:bodyPr>
          <a:p>
            <a:pPr algn="ctr">
              <a:lnSpc>
                <a:spcPts val="6350"/>
              </a:lnSpc>
              <a:buNone/>
            </a:pPr>
            <a:r>
              <a:rPr b="0" lang="en-US" sz="4540" spc="452" strike="noStrike">
                <a:solidFill>
                  <a:srgbClr val="61c2a2"/>
                </a:solidFill>
                <a:latin typeface="Raleway Thin"/>
                <a:ea typeface="Raleway Thin"/>
              </a:rPr>
              <a:t>USA BASED </a:t>
            </a:r>
            <a:endParaRPr b="0" lang="ru-RU" sz="4540" spc="-1" strike="noStrike">
              <a:latin typeface="Arial"/>
            </a:endParaRPr>
          </a:p>
          <a:p>
            <a:pPr algn="ctr">
              <a:lnSpc>
                <a:spcPts val="4782"/>
              </a:lnSpc>
              <a:buNone/>
            </a:pPr>
            <a:r>
              <a:rPr b="0" lang="en-US" sz="3270" spc="-1" strike="noStrike">
                <a:solidFill>
                  <a:srgbClr val="1d617a"/>
                </a:solidFill>
                <a:latin typeface="Raleway Thin"/>
                <a:ea typeface="Raleway Thin"/>
              </a:rPr>
              <a:t>On-demand service - Prop- tech Raised USD 5 Mln VC debt financing prior to A- Series with USD 10 Mln</a:t>
            </a:r>
            <a:endParaRPr b="0" lang="ru-RU" sz="3270" spc="-1" strike="noStrike">
              <a:latin typeface="Arial"/>
            </a:endParaRPr>
          </a:p>
        </p:txBody>
      </p:sp>
      <p:sp>
        <p:nvSpPr>
          <p:cNvPr id="106" name="TextBox 7"/>
          <p:cNvSpPr/>
          <p:nvPr/>
        </p:nvSpPr>
        <p:spPr>
          <a:xfrm>
            <a:off x="12506040" y="3659400"/>
            <a:ext cx="5426640" cy="4703760"/>
          </a:xfrm>
          <a:prstGeom prst="rect">
            <a:avLst/>
          </a:prstGeom>
          <a:noFill/>
          <a:ln w="0">
            <a:noFill/>
          </a:ln>
        </p:spPr>
        <p:style>
          <a:lnRef idx="0"/>
          <a:fillRef idx="0"/>
          <a:effectRef idx="0"/>
          <a:fontRef idx="minor"/>
        </p:style>
        <p:txBody>
          <a:bodyPr lIns="0" rIns="0" tIns="0" bIns="0" anchor="t">
            <a:spAutoFit/>
          </a:bodyPr>
          <a:p>
            <a:pPr algn="ctr">
              <a:lnSpc>
                <a:spcPts val="6083"/>
              </a:lnSpc>
              <a:buNone/>
            </a:pPr>
            <a:r>
              <a:rPr b="0" lang="en-US" sz="4720" spc="469" strike="noStrike">
                <a:solidFill>
                  <a:srgbClr val="61c2a2"/>
                </a:solidFill>
                <a:latin typeface="Raleway Thin"/>
                <a:ea typeface="Raleway Thin"/>
              </a:rPr>
              <a:t>UZBEKISTAN BASED</a:t>
            </a:r>
            <a:endParaRPr b="0" lang="ru-RU" sz="4720" spc="-1" strike="noStrike">
              <a:latin typeface="Arial"/>
            </a:endParaRPr>
          </a:p>
          <a:p>
            <a:pPr algn="ctr">
              <a:lnSpc>
                <a:spcPts val="4975"/>
              </a:lnSpc>
              <a:buNone/>
            </a:pPr>
            <a:r>
              <a:rPr b="0" lang="en-US" sz="3400" spc="-1" strike="noStrike">
                <a:solidFill>
                  <a:srgbClr val="1d617a"/>
                </a:solidFill>
                <a:latin typeface="Raleway Thin"/>
                <a:ea typeface="Raleway Thin"/>
              </a:rPr>
              <a:t>Training conducted in Islamic Banking and Finance for bankers, leasing providers, insurance companies</a:t>
            </a:r>
            <a:endParaRPr b="0" lang="ru-RU" sz="3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07" name="Freeform 2"/>
          <p:cNvSpPr/>
          <p:nvPr/>
        </p:nvSpPr>
        <p:spPr>
          <a:xfrm>
            <a:off x="1028520" y="1945800"/>
            <a:ext cx="5810040" cy="5810040"/>
          </a:xfrm>
          <a:custGeom>
            <a:avLst/>
            <a:gdLst/>
            <a:ahLst/>
            <a:rect l="l" t="t" r="r" b="b"/>
            <a:pathLst>
              <a:path w="5810250" h="5810250">
                <a:moveTo>
                  <a:pt x="0" y="0"/>
                </a:moveTo>
                <a:lnTo>
                  <a:pt x="5810250" y="0"/>
                </a:lnTo>
                <a:lnTo>
                  <a:pt x="5810250" y="5810250"/>
                </a:lnTo>
                <a:lnTo>
                  <a:pt x="0" y="5810250"/>
                </a:lnTo>
                <a:lnTo>
                  <a:pt x="0" y="0"/>
                </a:lnTo>
                <a:close/>
              </a:path>
            </a:pathLst>
          </a:custGeom>
          <a:blipFill rotWithShape="0">
            <a:blip r:embed="rId1"/>
            <a:srcRect/>
            <a:stretch/>
          </a:blipFill>
          <a:ln w="0">
            <a:noFill/>
          </a:ln>
        </p:spPr>
        <p:style>
          <a:lnRef idx="0"/>
          <a:fillRef idx="0"/>
          <a:effectRef idx="0"/>
          <a:fontRef idx="minor"/>
        </p:style>
      </p:sp>
      <p:sp>
        <p:nvSpPr>
          <p:cNvPr id="108" name="Freeform 3"/>
          <p:cNvSpPr/>
          <p:nvPr/>
        </p:nvSpPr>
        <p:spPr>
          <a:xfrm>
            <a:off x="-1083600" y="6631200"/>
            <a:ext cx="3476880" cy="4185000"/>
          </a:xfrm>
          <a:custGeom>
            <a:avLst/>
            <a:gdLst/>
            <a:ahLst/>
            <a:rect l="l" t="t" r="r" b="b"/>
            <a:pathLst>
              <a:path w="3477235" h="4185199">
                <a:moveTo>
                  <a:pt x="0" y="0"/>
                </a:moveTo>
                <a:lnTo>
                  <a:pt x="3477234" y="0"/>
                </a:lnTo>
                <a:lnTo>
                  <a:pt x="3477234" y="4185200"/>
                </a:lnTo>
                <a:lnTo>
                  <a:pt x="0" y="4185200"/>
                </a:lnTo>
                <a:lnTo>
                  <a:pt x="0" y="0"/>
                </a:lnTo>
                <a:close/>
              </a:path>
            </a:pathLst>
          </a:custGeom>
          <a:blipFill rotWithShape="0">
            <a:blip r:embed="rId2"/>
            <a:srcRect/>
            <a:stretch/>
          </a:blipFill>
          <a:ln w="0">
            <a:noFill/>
          </a:ln>
        </p:spPr>
        <p:style>
          <a:lnRef idx="0"/>
          <a:fillRef idx="0"/>
          <a:effectRef idx="0"/>
          <a:fontRef idx="minor"/>
        </p:style>
      </p:sp>
      <p:sp>
        <p:nvSpPr>
          <p:cNvPr id="109" name="Freeform 4"/>
          <p:cNvSpPr/>
          <p:nvPr/>
        </p:nvSpPr>
        <p:spPr>
          <a:xfrm>
            <a:off x="5898960" y="-1191960"/>
            <a:ext cx="3378240" cy="4141800"/>
          </a:xfrm>
          <a:custGeom>
            <a:avLst/>
            <a:gdLst/>
            <a:ahLst/>
            <a:rect l="l" t="t" r="r" b="b"/>
            <a:pathLst>
              <a:path w="3378565" h="4142289">
                <a:moveTo>
                  <a:pt x="0" y="0"/>
                </a:moveTo>
                <a:lnTo>
                  <a:pt x="3378565" y="0"/>
                </a:lnTo>
                <a:lnTo>
                  <a:pt x="3378565" y="4142289"/>
                </a:lnTo>
                <a:lnTo>
                  <a:pt x="0" y="4142289"/>
                </a:lnTo>
                <a:lnTo>
                  <a:pt x="0" y="0"/>
                </a:lnTo>
                <a:close/>
              </a:path>
            </a:pathLst>
          </a:custGeom>
          <a:blipFill rotWithShape="0">
            <a:blip r:embed="rId3"/>
            <a:srcRect/>
            <a:stretch/>
          </a:blipFill>
          <a:ln w="0">
            <a:noFill/>
          </a:ln>
        </p:spPr>
        <p:style>
          <a:lnRef idx="0"/>
          <a:fillRef idx="0"/>
          <a:effectRef idx="0"/>
          <a:fontRef idx="minor"/>
        </p:style>
      </p:sp>
      <p:sp>
        <p:nvSpPr>
          <p:cNvPr id="110" name="Freeform 5"/>
          <p:cNvSpPr/>
          <p:nvPr/>
        </p:nvSpPr>
        <p:spPr>
          <a:xfrm>
            <a:off x="14275800" y="-776520"/>
            <a:ext cx="9640080" cy="11650680"/>
          </a:xfrm>
          <a:custGeom>
            <a:avLst/>
            <a:gdLst/>
            <a:ahLst/>
            <a:rect l="l" t="t" r="r" b="b"/>
            <a:pathLst>
              <a:path w="9640614" h="11650999">
                <a:moveTo>
                  <a:pt x="0" y="0"/>
                </a:moveTo>
                <a:lnTo>
                  <a:pt x="9640615" y="0"/>
                </a:lnTo>
                <a:lnTo>
                  <a:pt x="9640615" y="11650999"/>
                </a:lnTo>
                <a:lnTo>
                  <a:pt x="0" y="11650999"/>
                </a:lnTo>
                <a:lnTo>
                  <a:pt x="0" y="0"/>
                </a:lnTo>
                <a:close/>
              </a:path>
            </a:pathLst>
          </a:custGeom>
          <a:blipFill rotWithShape="0">
            <a:blip r:embed="rId4"/>
            <a:srcRect/>
            <a:stretch/>
          </a:blipFill>
          <a:ln w="0">
            <a:noFill/>
          </a:ln>
        </p:spPr>
        <p:style>
          <a:lnRef idx="0"/>
          <a:fillRef idx="0"/>
          <a:effectRef idx="0"/>
          <a:fontRef idx="minor"/>
        </p:style>
      </p:sp>
      <p:sp>
        <p:nvSpPr>
          <p:cNvPr id="111" name="Freeform 6"/>
          <p:cNvSpPr/>
          <p:nvPr/>
        </p:nvSpPr>
        <p:spPr>
          <a:xfrm>
            <a:off x="1342116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5"/>
            <a:srcRect/>
            <a:stretch/>
          </a:blipFill>
          <a:ln w="0">
            <a:noFill/>
          </a:ln>
        </p:spPr>
        <p:style>
          <a:lnRef idx="0"/>
          <a:fillRef idx="0"/>
          <a:effectRef idx="0"/>
          <a:fontRef idx="minor"/>
        </p:style>
      </p:sp>
      <p:sp>
        <p:nvSpPr>
          <p:cNvPr id="112" name="TextBox 7"/>
          <p:cNvSpPr/>
          <p:nvPr/>
        </p:nvSpPr>
        <p:spPr>
          <a:xfrm>
            <a:off x="7264800" y="4707720"/>
            <a:ext cx="10194120" cy="2602080"/>
          </a:xfrm>
          <a:prstGeom prst="rect">
            <a:avLst/>
          </a:prstGeom>
          <a:noFill/>
          <a:ln w="0">
            <a:noFill/>
          </a:ln>
        </p:spPr>
        <p:style>
          <a:lnRef idx="0"/>
          <a:fillRef idx="0"/>
          <a:effectRef idx="0"/>
          <a:fontRef idx="minor"/>
        </p:style>
        <p:txBody>
          <a:bodyPr lIns="0" rIns="0" tIns="0" bIns="0" anchor="t">
            <a:spAutoFit/>
          </a:bodyPr>
          <a:p>
            <a:pPr algn="r">
              <a:lnSpc>
                <a:spcPts val="5978"/>
              </a:lnSpc>
              <a:buNone/>
            </a:pPr>
            <a:r>
              <a:rPr b="0" lang="en-US" sz="4270" spc="423" strike="noStrike">
                <a:solidFill>
                  <a:srgbClr val="61c2a2"/>
                </a:solidFill>
                <a:latin typeface="Raleway Thin"/>
                <a:ea typeface="Raleway Thin"/>
              </a:rPr>
              <a:t>INVESTOR SOURCING</a:t>
            </a:r>
            <a:endParaRPr b="0" lang="ru-RU" sz="4270" spc="-1" strike="noStrike">
              <a:latin typeface="Arial"/>
            </a:endParaRPr>
          </a:p>
          <a:p>
            <a:pPr algn="r">
              <a:lnSpc>
                <a:spcPts val="3628"/>
              </a:lnSpc>
              <a:buNone/>
            </a:pPr>
            <a:r>
              <a:rPr b="0" lang="en-US" sz="2430" spc="-1" strike="noStrike">
                <a:solidFill>
                  <a:srgbClr val="1d617a"/>
                </a:solidFill>
                <a:latin typeface="Raleway Thin"/>
                <a:ea typeface="Raleway Thin"/>
              </a:rPr>
              <a:t>Search and sourcing of investors in international markets: Email, Phone communication, pitching, Data Room, Story and script for investors, FAQ Working out investment proposal for interested investors</a:t>
            </a:r>
            <a:endParaRPr b="0" lang="ru-RU" sz="2430" spc="-1" strike="noStrike">
              <a:latin typeface="Arial"/>
            </a:endParaRPr>
          </a:p>
        </p:txBody>
      </p:sp>
      <p:sp>
        <p:nvSpPr>
          <p:cNvPr id="113" name="TextBox 8"/>
          <p:cNvSpPr/>
          <p:nvPr/>
        </p:nvSpPr>
        <p:spPr>
          <a:xfrm>
            <a:off x="8357760" y="1964880"/>
            <a:ext cx="9079200" cy="2141280"/>
          </a:xfrm>
          <a:prstGeom prst="rect">
            <a:avLst/>
          </a:prstGeom>
          <a:noFill/>
          <a:ln w="0">
            <a:noFill/>
          </a:ln>
        </p:spPr>
        <p:style>
          <a:lnRef idx="0"/>
          <a:fillRef idx="0"/>
          <a:effectRef idx="0"/>
          <a:fontRef idx="minor"/>
        </p:style>
        <p:txBody>
          <a:bodyPr lIns="0" rIns="0" tIns="0" bIns="0" anchor="t">
            <a:spAutoFit/>
          </a:bodyPr>
          <a:p>
            <a:pPr algn="r">
              <a:lnSpc>
                <a:spcPts val="5978"/>
              </a:lnSpc>
              <a:buNone/>
            </a:pPr>
            <a:r>
              <a:rPr b="0" lang="en-US" sz="4270" spc="423" strike="noStrike">
                <a:solidFill>
                  <a:srgbClr val="61c2a2"/>
                </a:solidFill>
                <a:latin typeface="Raleway Thin"/>
                <a:ea typeface="Raleway Thin"/>
              </a:rPr>
              <a:t>SERVICES OFFERED</a:t>
            </a:r>
            <a:endParaRPr b="0" lang="ru-RU" sz="4270" spc="-1" strike="noStrike">
              <a:latin typeface="Arial"/>
            </a:endParaRPr>
          </a:p>
          <a:p>
            <a:pPr algn="r">
              <a:lnSpc>
                <a:spcPts val="3628"/>
              </a:lnSpc>
              <a:buNone/>
            </a:pPr>
            <a:r>
              <a:rPr b="0" lang="en-US" sz="2430" spc="-1" strike="noStrike">
                <a:solidFill>
                  <a:srgbClr val="1d617a"/>
                </a:solidFill>
                <a:latin typeface="Raleway Thin"/>
                <a:ea typeface="Raleway Thin"/>
              </a:rPr>
              <a:t>Training in Islamic Banking and Finance, Pre-investment preparation: Pitch Deck, Teaser, List of Investors Audit services to find out current investment status of company</a:t>
            </a:r>
            <a:endParaRPr b="0" lang="ru-RU" sz="2430" spc="-1" strike="noStrike">
              <a:latin typeface="Arial"/>
            </a:endParaRPr>
          </a:p>
        </p:txBody>
      </p:sp>
      <p:sp>
        <p:nvSpPr>
          <p:cNvPr id="114" name="TextBox 9"/>
          <p:cNvSpPr/>
          <p:nvPr/>
        </p:nvSpPr>
        <p:spPr>
          <a:xfrm>
            <a:off x="8364240" y="8950680"/>
            <a:ext cx="9072720" cy="1382040"/>
          </a:xfrm>
          <a:prstGeom prst="rect">
            <a:avLst/>
          </a:prstGeom>
          <a:noFill/>
          <a:ln w="0">
            <a:noFill/>
          </a:ln>
        </p:spPr>
        <p:style>
          <a:lnRef idx="0"/>
          <a:fillRef idx="0"/>
          <a:effectRef idx="0"/>
          <a:fontRef idx="minor"/>
        </p:style>
        <p:txBody>
          <a:bodyPr lIns="0" rIns="0" tIns="0" bIns="0" anchor="t">
            <a:spAutoFit/>
          </a:bodyPr>
          <a:p>
            <a:pPr algn="r">
              <a:lnSpc>
                <a:spcPts val="3628"/>
              </a:lnSpc>
              <a:buNone/>
            </a:pPr>
            <a:r>
              <a:rPr b="0" lang="en-US" sz="2430" spc="-1" strike="noStrike">
                <a:solidFill>
                  <a:srgbClr val="1d617a"/>
                </a:solidFill>
                <a:latin typeface="Raleway Thin"/>
                <a:ea typeface="Raleway Thin"/>
              </a:rPr>
              <a:t>Negotiation of terms with foreign partners and investors Presentation of company and its products to interested investors Working out business plans, feasibility studies </a:t>
            </a:r>
            <a:endParaRPr b="0" lang="ru-RU" sz="2430" spc="-1" strike="noStrike">
              <a:latin typeface="Arial"/>
            </a:endParaRPr>
          </a:p>
        </p:txBody>
      </p:sp>
      <p:sp>
        <p:nvSpPr>
          <p:cNvPr id="115" name="TextBox 10"/>
          <p:cNvSpPr/>
          <p:nvPr/>
        </p:nvSpPr>
        <p:spPr>
          <a:xfrm>
            <a:off x="9000000" y="7908120"/>
            <a:ext cx="8388000" cy="714960"/>
          </a:xfrm>
          <a:prstGeom prst="rect">
            <a:avLst/>
          </a:prstGeom>
          <a:noFill/>
          <a:ln w="0">
            <a:noFill/>
          </a:ln>
        </p:spPr>
        <p:style>
          <a:lnRef idx="0"/>
          <a:fillRef idx="0"/>
          <a:effectRef idx="0"/>
          <a:fontRef idx="minor"/>
        </p:style>
        <p:txBody>
          <a:bodyPr lIns="0" rIns="0" tIns="0" bIns="0" anchor="t">
            <a:spAutoFit/>
          </a:bodyPr>
          <a:p>
            <a:pPr algn="r">
              <a:lnSpc>
                <a:spcPts val="5627"/>
              </a:lnSpc>
              <a:buNone/>
            </a:pPr>
            <a:r>
              <a:rPr b="0" lang="en-US" sz="4020" spc="398" strike="noStrike">
                <a:solidFill>
                  <a:srgbClr val="61c2a2"/>
                </a:solidFill>
                <a:latin typeface="Raleway Thin"/>
                <a:ea typeface="Raleway Thin"/>
              </a:rPr>
              <a:t>ADDITIONAL SERVICES</a:t>
            </a:r>
            <a:endParaRPr b="0" lang="ru-RU" sz="402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befe1"/>
        </a:solidFill>
      </p:bgPr>
    </p:bg>
    <p:spTree>
      <p:nvGrpSpPr>
        <p:cNvPr id="1" name=""/>
        <p:cNvGrpSpPr/>
        <p:nvPr/>
      </p:nvGrpSpPr>
      <p:grpSpPr>
        <a:xfrm>
          <a:off x="0" y="0"/>
          <a:ext cx="0" cy="0"/>
          <a:chOff x="0" y="0"/>
          <a:chExt cx="0" cy="0"/>
        </a:xfrm>
      </p:grpSpPr>
      <p:sp>
        <p:nvSpPr>
          <p:cNvPr id="116" name="Freeform 2"/>
          <p:cNvSpPr/>
          <p:nvPr/>
        </p:nvSpPr>
        <p:spPr>
          <a:xfrm>
            <a:off x="-2681640" y="311760"/>
            <a:ext cx="11057040" cy="13366800"/>
          </a:xfrm>
          <a:custGeom>
            <a:avLst/>
            <a:gdLst/>
            <a:ahLst/>
            <a:rect l="l" t="t" r="r" b="b"/>
            <a:pathLst>
              <a:path w="11057334" h="13367166">
                <a:moveTo>
                  <a:pt x="0" y="0"/>
                </a:moveTo>
                <a:lnTo>
                  <a:pt x="11057334" y="0"/>
                </a:lnTo>
                <a:lnTo>
                  <a:pt x="11057334" y="13367166"/>
                </a:lnTo>
                <a:lnTo>
                  <a:pt x="0" y="13367166"/>
                </a:lnTo>
                <a:lnTo>
                  <a:pt x="0" y="0"/>
                </a:lnTo>
                <a:close/>
              </a:path>
            </a:pathLst>
          </a:custGeom>
          <a:blipFill rotWithShape="0">
            <a:blip r:embed="rId1"/>
            <a:srcRect/>
            <a:stretch/>
          </a:blipFill>
          <a:ln w="0">
            <a:noFill/>
          </a:ln>
        </p:spPr>
        <p:style>
          <a:lnRef idx="0"/>
          <a:fillRef idx="0"/>
          <a:effectRef idx="0"/>
          <a:fontRef idx="minor"/>
        </p:style>
      </p:sp>
      <p:sp>
        <p:nvSpPr>
          <p:cNvPr id="117" name="Freeform 3"/>
          <p:cNvSpPr/>
          <p:nvPr/>
        </p:nvSpPr>
        <p:spPr>
          <a:xfrm>
            <a:off x="15730200" y="-1494720"/>
            <a:ext cx="3579120" cy="4348080"/>
          </a:xfrm>
          <a:custGeom>
            <a:avLst/>
            <a:gdLst/>
            <a:ahLst/>
            <a:rect l="l" t="t" r="r" b="b"/>
            <a:pathLst>
              <a:path w="3579485" h="4348401">
                <a:moveTo>
                  <a:pt x="0" y="0"/>
                </a:moveTo>
                <a:lnTo>
                  <a:pt x="3579486" y="0"/>
                </a:lnTo>
                <a:lnTo>
                  <a:pt x="3579486" y="4348400"/>
                </a:lnTo>
                <a:lnTo>
                  <a:pt x="0" y="4348400"/>
                </a:lnTo>
                <a:lnTo>
                  <a:pt x="0" y="0"/>
                </a:lnTo>
                <a:close/>
              </a:path>
            </a:pathLst>
          </a:custGeom>
          <a:blipFill rotWithShape="0">
            <a:blip r:embed="rId2"/>
            <a:srcRect/>
            <a:stretch/>
          </a:blipFill>
          <a:ln w="0">
            <a:noFill/>
          </a:ln>
        </p:spPr>
        <p:style>
          <a:lnRef idx="0"/>
          <a:fillRef idx="0"/>
          <a:effectRef idx="0"/>
          <a:fontRef idx="minor"/>
        </p:style>
      </p:sp>
      <p:sp>
        <p:nvSpPr>
          <p:cNvPr id="118" name="Freeform 4"/>
          <p:cNvSpPr/>
          <p:nvPr/>
        </p:nvSpPr>
        <p:spPr>
          <a:xfrm>
            <a:off x="457560" y="198000"/>
            <a:ext cx="4323960" cy="1657080"/>
          </a:xfrm>
          <a:custGeom>
            <a:avLst/>
            <a:gdLst/>
            <a:ahLst/>
            <a:rect l="l" t="t" r="r" b="b"/>
            <a:pathLst>
              <a:path w="4324350" h="1657350">
                <a:moveTo>
                  <a:pt x="0" y="0"/>
                </a:moveTo>
                <a:lnTo>
                  <a:pt x="4324350" y="0"/>
                </a:lnTo>
                <a:lnTo>
                  <a:pt x="4324350" y="1657350"/>
                </a:lnTo>
                <a:lnTo>
                  <a:pt x="0" y="1657350"/>
                </a:lnTo>
                <a:lnTo>
                  <a:pt x="0" y="0"/>
                </a:lnTo>
                <a:close/>
              </a:path>
            </a:pathLst>
          </a:custGeom>
          <a:blipFill rotWithShape="0">
            <a:blip r:embed="rId3"/>
            <a:srcRect/>
            <a:stretch/>
          </a:blipFill>
          <a:ln w="0">
            <a:noFill/>
          </a:ln>
        </p:spPr>
        <p:style>
          <a:lnRef idx="0"/>
          <a:fillRef idx="0"/>
          <a:effectRef idx="0"/>
          <a:fontRef idx="minor"/>
        </p:style>
      </p:sp>
      <p:sp>
        <p:nvSpPr>
          <p:cNvPr id="119" name="TextBox 5"/>
          <p:cNvSpPr/>
          <p:nvPr/>
        </p:nvSpPr>
        <p:spPr>
          <a:xfrm>
            <a:off x="13057920" y="5673600"/>
            <a:ext cx="4285080" cy="1173600"/>
          </a:xfrm>
          <a:prstGeom prst="rect">
            <a:avLst/>
          </a:prstGeom>
          <a:noFill/>
          <a:ln w="0">
            <a:noFill/>
          </a:ln>
        </p:spPr>
        <p:style>
          <a:lnRef idx="0"/>
          <a:fillRef idx="0"/>
          <a:effectRef idx="0"/>
          <a:fontRef idx="minor"/>
        </p:style>
        <p:txBody>
          <a:bodyPr lIns="0" rIns="0" tIns="0" bIns="0" anchor="t">
            <a:spAutoFit/>
          </a:bodyPr>
          <a:p>
            <a:pPr algn="r">
              <a:lnSpc>
                <a:spcPts val="5040"/>
              </a:lnSpc>
              <a:buNone/>
            </a:pPr>
            <a:r>
              <a:rPr b="0" lang="en-US" sz="3600" spc="358" strike="noStrike">
                <a:solidFill>
                  <a:srgbClr val="61c2a2"/>
                </a:solidFill>
                <a:latin typeface="Raleway Thin"/>
                <a:ea typeface="Raleway Thin"/>
              </a:rPr>
              <a:t>PHONE NUMBER</a:t>
            </a:r>
            <a:endParaRPr b="0" lang="ru-RU" sz="3600" spc="-1" strike="noStrike">
              <a:latin typeface="Arial"/>
            </a:endParaRPr>
          </a:p>
          <a:p>
            <a:pPr algn="r">
              <a:lnSpc>
                <a:spcPts val="4198"/>
              </a:lnSpc>
              <a:buNone/>
            </a:pPr>
            <a:r>
              <a:rPr b="0" lang="en-US" sz="3000" spc="-1" strike="noStrike">
                <a:solidFill>
                  <a:srgbClr val="1d617a"/>
                </a:solidFill>
                <a:latin typeface="Raleway Thin"/>
                <a:ea typeface="Raleway Thin"/>
              </a:rPr>
              <a:t>+ 998 91 192 23 22</a:t>
            </a:r>
            <a:endParaRPr b="0" lang="ru-RU" sz="3000" spc="-1" strike="noStrike">
              <a:latin typeface="Arial"/>
            </a:endParaRPr>
          </a:p>
        </p:txBody>
      </p:sp>
      <p:sp>
        <p:nvSpPr>
          <p:cNvPr id="120" name="TextBox 6"/>
          <p:cNvSpPr/>
          <p:nvPr/>
        </p:nvSpPr>
        <p:spPr>
          <a:xfrm>
            <a:off x="11955960" y="7421760"/>
            <a:ext cx="5409360" cy="2405160"/>
          </a:xfrm>
          <a:prstGeom prst="rect">
            <a:avLst/>
          </a:prstGeom>
          <a:noFill/>
          <a:ln w="0">
            <a:noFill/>
          </a:ln>
        </p:spPr>
        <p:style>
          <a:lnRef idx="0"/>
          <a:fillRef idx="0"/>
          <a:effectRef idx="0"/>
          <a:fontRef idx="minor"/>
        </p:style>
        <p:txBody>
          <a:bodyPr lIns="0" rIns="0" tIns="0" bIns="0" anchor="t">
            <a:spAutoFit/>
          </a:bodyPr>
          <a:p>
            <a:pPr algn="r">
              <a:lnSpc>
                <a:spcPts val="5040"/>
              </a:lnSpc>
              <a:buNone/>
            </a:pPr>
            <a:r>
              <a:rPr b="0" lang="en-US" sz="3600" spc="358" strike="noStrike">
                <a:solidFill>
                  <a:srgbClr val="61c2a2"/>
                </a:solidFill>
                <a:latin typeface="Raleway Thin"/>
                <a:ea typeface="Raleway Thin"/>
              </a:rPr>
              <a:t>EMAIL AND WEBSITE</a:t>
            </a:r>
            <a:endParaRPr b="0" lang="ru-RU" sz="3600" spc="-1" strike="noStrike">
              <a:latin typeface="Arial"/>
            </a:endParaRPr>
          </a:p>
          <a:p>
            <a:pPr algn="r">
              <a:lnSpc>
                <a:spcPts val="4431"/>
              </a:lnSpc>
              <a:buNone/>
            </a:pPr>
            <a:r>
              <a:rPr b="0" lang="en-US" sz="3000" spc="-1" strike="noStrike">
                <a:solidFill>
                  <a:srgbClr val="1d617a"/>
                </a:solidFill>
                <a:latin typeface="Raleway Thin"/>
                <a:ea typeface="Raleway Thin"/>
              </a:rPr>
              <a:t>info@bakht.uz  www.bakht.uz </a:t>
            </a:r>
            <a:endParaRPr b="0" lang="ru-RU" sz="3000" spc="-1" strike="noStrike">
              <a:latin typeface="Arial"/>
            </a:endParaRPr>
          </a:p>
        </p:txBody>
      </p:sp>
      <p:sp>
        <p:nvSpPr>
          <p:cNvPr id="121" name="TextBox 7"/>
          <p:cNvSpPr/>
          <p:nvPr/>
        </p:nvSpPr>
        <p:spPr>
          <a:xfrm>
            <a:off x="11202840" y="3925080"/>
            <a:ext cx="6177240" cy="1706040"/>
          </a:xfrm>
          <a:prstGeom prst="rect">
            <a:avLst/>
          </a:prstGeom>
          <a:noFill/>
          <a:ln w="0">
            <a:noFill/>
          </a:ln>
        </p:spPr>
        <p:style>
          <a:lnRef idx="0"/>
          <a:fillRef idx="0"/>
          <a:effectRef idx="0"/>
          <a:fontRef idx="minor"/>
        </p:style>
        <p:txBody>
          <a:bodyPr lIns="0" rIns="0" tIns="0" bIns="0" anchor="t">
            <a:spAutoFit/>
          </a:bodyPr>
          <a:p>
            <a:pPr algn="r">
              <a:lnSpc>
                <a:spcPts val="5040"/>
              </a:lnSpc>
              <a:buNone/>
            </a:pPr>
            <a:r>
              <a:rPr b="0" lang="en-US" sz="3600" spc="358" strike="noStrike">
                <a:solidFill>
                  <a:srgbClr val="61c2a2"/>
                </a:solidFill>
                <a:latin typeface="Raleway Thin"/>
                <a:ea typeface="Raleway Thin"/>
              </a:rPr>
              <a:t>ADDRESS</a:t>
            </a:r>
            <a:endParaRPr b="0" lang="ru-RU" sz="3600" spc="-1" strike="noStrike">
              <a:latin typeface="Arial"/>
            </a:endParaRPr>
          </a:p>
          <a:p>
            <a:pPr algn="r">
              <a:lnSpc>
                <a:spcPts val="4198"/>
              </a:lnSpc>
              <a:buNone/>
            </a:pPr>
            <a:r>
              <a:rPr b="0" lang="en-US" sz="3000" spc="-1" strike="noStrike">
                <a:solidFill>
                  <a:srgbClr val="1d617a"/>
                </a:solidFill>
                <a:latin typeface="Raleway Thin"/>
                <a:ea typeface="Raleway Thin"/>
              </a:rPr>
              <a:t>Tashkent city, Mustaqillik street 88a</a:t>
            </a:r>
            <a:endParaRPr b="0" lang="ru-RU" sz="3000" spc="-1" strike="noStrike">
              <a:latin typeface="Arial"/>
            </a:endParaRPr>
          </a:p>
        </p:txBody>
      </p:sp>
      <p:sp>
        <p:nvSpPr>
          <p:cNvPr id="122" name="TextBox 8"/>
          <p:cNvSpPr/>
          <p:nvPr/>
        </p:nvSpPr>
        <p:spPr>
          <a:xfrm rot="16200000">
            <a:off x="-1337040" y="5536800"/>
            <a:ext cx="6105960" cy="1456560"/>
          </a:xfrm>
          <a:prstGeom prst="rect">
            <a:avLst/>
          </a:prstGeom>
          <a:noFill/>
          <a:ln w="0">
            <a:noFill/>
          </a:ln>
        </p:spPr>
        <p:style>
          <a:lnRef idx="0"/>
          <a:fillRef idx="0"/>
          <a:effectRef idx="0"/>
          <a:fontRef idx="minor"/>
        </p:style>
        <p:txBody>
          <a:bodyPr lIns="0" rIns="0" tIns="0" bIns="0" anchor="t">
            <a:spAutoFit/>
          </a:bodyPr>
          <a:p>
            <a:pPr>
              <a:lnSpc>
                <a:spcPts val="5737"/>
              </a:lnSpc>
              <a:buNone/>
            </a:pPr>
            <a:r>
              <a:rPr b="1" lang="en-US" sz="4100" spc="-1" strike="noStrike">
                <a:solidFill>
                  <a:srgbClr val="1d617a"/>
                </a:solidFill>
                <a:latin typeface="Raleway Bold"/>
                <a:ea typeface="Raleway Bold"/>
              </a:rPr>
              <a:t>CONTACT INFORMATION</a:t>
            </a:r>
            <a:endParaRPr b="0" lang="ru-RU" sz="41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TotalTime>
  <Application>LibreOffice/7.3.1.3$Windows_X86_64 LibreOffice_project/a69ca51ded25f3eefd52d7bf9a5fad8c90b87951</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DAGqZtk9Iik</dc:identifier>
  <dc:language>ru-RU</dc:language>
  <cp:lastModifiedBy/>
  <dcterms:modified xsi:type="dcterms:W3CDTF">2025-06-15T17:35:36Z</dcterms:modified>
  <cp:revision>4</cp:revision>
  <dc:subject/>
  <dc:title>Bakht Asset Management 2023.pdf</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